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7" r:id="rId1"/>
  </p:sldMasterIdLst>
  <p:notesMasterIdLst>
    <p:notesMasterId r:id="rId23"/>
  </p:notesMasterIdLst>
  <p:sldIdLst>
    <p:sldId id="269" r:id="rId2"/>
    <p:sldId id="271" r:id="rId3"/>
    <p:sldId id="272" r:id="rId4"/>
    <p:sldId id="270" r:id="rId5"/>
    <p:sldId id="273" r:id="rId6"/>
    <p:sldId id="276" r:id="rId7"/>
    <p:sldId id="274" r:id="rId8"/>
    <p:sldId id="277" r:id="rId9"/>
    <p:sldId id="258" r:id="rId10"/>
    <p:sldId id="259" r:id="rId11"/>
    <p:sldId id="262" r:id="rId12"/>
    <p:sldId id="260" r:id="rId13"/>
    <p:sldId id="263" r:id="rId14"/>
    <p:sldId id="264" r:id="rId15"/>
    <p:sldId id="265" r:id="rId16"/>
    <p:sldId id="266" r:id="rId17"/>
    <p:sldId id="268" r:id="rId18"/>
    <p:sldId id="267" r:id="rId19"/>
    <p:sldId id="275" r:id="rId20"/>
    <p:sldId id="280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21318B14-CB9C-8945-9F18-C9AEC25880B8}">
          <p14:sldIdLst>
            <p14:sldId id="269"/>
            <p14:sldId id="271"/>
            <p14:sldId id="272"/>
            <p14:sldId id="270"/>
            <p14:sldId id="273"/>
          </p14:sldIdLst>
        </p14:section>
        <p14:section name="2. Related Work" id="{91ABB9C1-49C7-CB43-A870-5E2AA5E80699}">
          <p14:sldIdLst>
            <p14:sldId id="276"/>
            <p14:sldId id="274"/>
            <p14:sldId id="277"/>
          </p14:sldIdLst>
        </p14:section>
        <p14:section name="Problem Statement" id="{DA8A10DA-4BC6-0848-B6FC-AADFABC7F07E}">
          <p14:sldIdLst>
            <p14:sldId id="258"/>
          </p14:sldIdLst>
        </p14:section>
        <p14:section name="Deep Learning on Point Sets" id="{9FC8E22E-4918-A141-8596-A7032A9A61EC}">
          <p14:sldIdLst>
            <p14:sldId id="259"/>
            <p14:sldId id="262"/>
            <p14:sldId id="260"/>
            <p14:sldId id="263"/>
            <p14:sldId id="264"/>
            <p14:sldId id="265"/>
          </p14:sldIdLst>
        </p14:section>
        <p14:section name="Supplementary" id="{FCC97C83-FD46-8F4B-A8E6-7697DD4C8B1F}">
          <p14:sldIdLst>
            <p14:sldId id="266"/>
            <p14:sldId id="268"/>
            <p14:sldId id="267"/>
          </p14:sldIdLst>
        </p14:section>
        <p14:section name="5. Experiment" id="{45FFBEBC-5E17-D546-9EAA-7A8689161F25}">
          <p14:sldIdLst>
            <p14:sldId id="275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6"/>
    <p:restoredTop sz="85502"/>
  </p:normalViewPr>
  <p:slideViewPr>
    <p:cSldViewPr snapToGrid="0">
      <p:cViewPr varScale="1">
        <p:scale>
          <a:sx n="120" d="100"/>
          <a:sy n="120" d="100"/>
        </p:scale>
        <p:origin x="200" y="18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C8BA2-B500-ED4C-8BDE-0391F8531DB7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33B61-3890-E24A-99B4-6D703C63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4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4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S: input points</a:t>
            </a:r>
          </a:p>
          <a:p>
            <a:r>
              <a:rPr lang="en-US" dirty="0"/>
              <a:t>C_S: points selected by </a:t>
            </a:r>
            <a:r>
              <a:rPr lang="en-US" dirty="0" err="1"/>
              <a:t>maxpooling</a:t>
            </a:r>
            <a:endParaRPr lang="en-US" dirty="0"/>
          </a:p>
          <a:p>
            <a:r>
              <a:rPr lang="en-US" dirty="0"/>
              <a:t>N_S: Upper bound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70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8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61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8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4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55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59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2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83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71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41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03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9435-E829-6257-3C75-E10AF03E5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95B1AF-03D1-40CB-7BC6-0D82DA75C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7AA91-E0EB-14A0-502E-C49518F1A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D7446-E351-E2FA-32EC-F866CA98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C4488-B48E-BA7E-A1AE-025FA03CB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34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9D970-7004-C98B-C2E7-4C4F0B8F6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DD35E-848A-EE59-4A00-3CB030C6C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AF769-57A2-F3D5-AEA2-D6A4E5784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C44D2-3DBF-CF7A-F2CE-63428AF6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BE792-A43A-9874-7FA5-E95EA300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60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3B431D-0357-B572-901B-283CBE694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FA38F1-EB9C-DB72-564B-A65987679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DDF2B-8F89-C5B3-3015-CA64243C9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CBF7F-B3CC-DBBC-FA9F-E3AF43E80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681B8-BEC6-625E-CB28-93559C6E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2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83309-863C-2742-3E80-B20D05B6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6EFDC-C6B6-BA38-DCB2-0E7048408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D2CF9-E80F-9CD7-D362-8FBCBA59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CC110-D651-E59C-AA4B-5F7A77A9B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B4850-00DF-F241-8370-223438F5B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9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6DF3-3F40-4D18-393C-580C14142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E74E1-7206-2209-0E93-B9E96AFB3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AFCA4-FFE5-6D23-7425-003FAF56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8C6AD-09E5-BA63-1DF6-76824809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A69B1-B042-0991-F6C0-65B6FD28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0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CA2D-692D-D57A-114C-1C89D10F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EEB57-C20D-0204-7B09-AB2AD387B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DDFBD-B9BD-D4E5-5667-3FCEDCFA5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AA7DE-7AED-63DC-1606-3EBE9C36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323D3-E714-EB9D-CD0B-38A5005E6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05771-6980-2244-CF15-12C2DFE5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40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D7C8-F78C-7E48-EEC5-389674669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C69B7-5688-31E3-7C14-A62C7ED59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A5D01-B491-895F-F29B-CBC3F9385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DC0EC-28CC-5FEA-A26C-E74FA1769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6AC465-F679-23FD-3959-8C4D1FCBA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185D92-38ED-CBD0-054D-82744F385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11/23/25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1D1662-3BDE-9B40-004D-6E739CD23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16159-9570-5F56-2C5D-7AA45E63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9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2C81-235F-0ED5-342D-0F6C0DC1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546EF-A5E5-A4B5-DE06-07481B4B3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11/23/25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2F423-40B4-97DF-EAF8-3BC422420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26847-70EE-B2A4-E201-EEEB0AAD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3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B5CFEE-C534-51B6-5B16-2B54ECB5D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11/23/25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DD10-46CC-BBAE-0B57-040BC29B3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5051C-565A-152E-B4CF-F1E6EDE0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05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02EE-7289-993F-8053-966F855F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10AD6-83E1-DADE-851F-40D00317B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8CE04-E0D9-54E0-CD1D-9AB0E4A4C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A966C-96D6-77B8-39C1-DBD88879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4F1DD-C7D2-B3EF-723E-F7064B543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538FB-DE18-8195-8183-ED7C512A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3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2A827-6DE3-42F0-7D65-8607E153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236C9F-C5C4-931E-FA37-1C9D9490A9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88E3A-30C1-9D55-3BC3-DAA9B4FF7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1E9C5-23D3-4B15-D87C-ECF3C2613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55D8C-7298-DFC9-A4AD-5D4418CF3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67B1A-BD8E-DF34-E278-AA914265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91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D2060-1602-D309-7FC2-9A5B21FED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42560-D75D-1F16-A8D2-87FE6E399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63E43-BC05-8C8E-CA17-A4F63A3D92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11/23/25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699D9-C63E-ED28-27C6-E296B60A2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1AB12-C590-317B-840A-E7F5950DE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50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14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30.png"/><Relationship Id="rId5" Type="http://schemas.openxmlformats.org/officeDocument/2006/relationships/image" Target="../media/image19.png"/><Relationship Id="rId10" Type="http://schemas.openxmlformats.org/officeDocument/2006/relationships/image" Target="../media/image120.png"/><Relationship Id="rId4" Type="http://schemas.openxmlformats.org/officeDocument/2006/relationships/image" Target="../media/image18.png"/><Relationship Id="rId9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6A9BF-6D64-8053-9E20-1E240A16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410" y="613829"/>
            <a:ext cx="4567004" cy="717139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Point Cloud?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764CC61-9507-B173-5600-63EE01B9E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4732" y="1683253"/>
            <a:ext cx="5422361" cy="4044693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71517D-5D2F-15D0-CE46-4C74A039C180}"/>
              </a:ext>
            </a:extLst>
          </p:cNvPr>
          <p:cNvSpPr txBox="1"/>
          <p:nvPr/>
        </p:nvSpPr>
        <p:spPr>
          <a:xfrm>
            <a:off x="6078761" y="2182105"/>
            <a:ext cx="61132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point cloud: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collection of data points defined in a three-dimensional coordinate system (X, Y, Z).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Irregular Format: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clouds are unordered, have variable point counts, and exhibit non-uniform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33899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A528D51-AD08-03FA-E135-C03AEFA73DAD}"/>
              </a:ext>
            </a:extLst>
          </p:cNvPr>
          <p:cNvSpPr txBox="1">
            <a:spLocks/>
          </p:cNvSpPr>
          <p:nvPr/>
        </p:nvSpPr>
        <p:spPr>
          <a:xfrm>
            <a:off x="186170" y="219563"/>
            <a:ext cx="5480339" cy="62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on Point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52A9D9CE-5743-25C3-114E-8D9801665EB7}"/>
                  </a:ext>
                </a:extLst>
              </p:cNvPr>
              <p:cNvSpPr/>
              <p:nvPr/>
            </p:nvSpPr>
            <p:spPr>
              <a:xfrm>
                <a:off x="186170" y="1339900"/>
                <a:ext cx="3767993" cy="1057311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Unordered</a:t>
                </a: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!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Permutation)</a:t>
                </a: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52A9D9CE-5743-25C3-114E-8D9801665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70" y="1339900"/>
                <a:ext cx="3767993" cy="105731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B6F05B6-E332-C7D0-6287-7D71374FD676}"/>
              </a:ext>
            </a:extLst>
          </p:cNvPr>
          <p:cNvSpPr/>
          <p:nvPr/>
        </p:nvSpPr>
        <p:spPr>
          <a:xfrm>
            <a:off x="186170" y="3018599"/>
            <a:ext cx="3767993" cy="1057311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Locality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(Interaction among points)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935677-51E1-805D-4D3A-43499FD45A40}"/>
              </a:ext>
            </a:extLst>
          </p:cNvPr>
          <p:cNvSpPr/>
          <p:nvPr/>
        </p:nvSpPr>
        <p:spPr>
          <a:xfrm>
            <a:off x="186170" y="4767063"/>
            <a:ext cx="3767993" cy="1057311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Invariance under transformations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1D86C7-0F35-4DA7-455E-D3EFB6B62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02" y="4607122"/>
            <a:ext cx="2231400" cy="13771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D7BF6C-43C3-7415-DCE2-BF62E1E1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406" y="1247958"/>
            <a:ext cx="1430037" cy="1196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50528F-CCFC-D389-F920-E2430D44C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025" y="3084524"/>
            <a:ext cx="1574800" cy="965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EFD314-02CC-465C-B05D-CD6C36F82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425" y="3028919"/>
            <a:ext cx="1066800" cy="622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0488CB-D395-E064-D75F-70CBD114F760}"/>
              </a:ext>
            </a:extLst>
          </p:cNvPr>
          <p:cNvSpPr txBox="1">
            <a:spLocks/>
          </p:cNvSpPr>
          <p:nvPr/>
        </p:nvSpPr>
        <p:spPr>
          <a:xfrm>
            <a:off x="6227872" y="1293667"/>
            <a:ext cx="2369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B2423415-F8F6-88D7-EE62-DC8E6AB42A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75285" y="1693777"/>
                <a:ext cx="4577453" cy="40011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B2423415-F8F6-88D7-EE62-DC8E6AB42A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75285" y="1693777"/>
                <a:ext cx="4577453" cy="400110"/>
              </a:xfr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9AB88A-63D1-00F9-08B2-15CF526DF9ED}"/>
                  </a:ext>
                </a:extLst>
              </p:cNvPr>
              <p:cNvSpPr txBox="1"/>
              <p:nvPr/>
            </p:nvSpPr>
            <p:spPr>
              <a:xfrm>
                <a:off x="7357173" y="2246524"/>
                <a:ext cx="2480515" cy="373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≔</m:t>
                    </m:r>
                    <m:nary>
                      <m:naryPr>
                        <m:chr m:val="∏"/>
                        <m:ctrlPr>
                          <a:rPr lang="en-US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9AB88A-63D1-00F9-08B2-15CF526DF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173" y="2246524"/>
                <a:ext cx="2480515" cy="373949"/>
              </a:xfrm>
              <a:prstGeom prst="rect">
                <a:avLst/>
              </a:prstGeom>
              <a:blipFill>
                <a:blip r:embed="rId8"/>
                <a:stretch>
                  <a:fillRect t="-113333" b="-16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DB2624F-EF52-9B11-B91D-D4DE6551AE78}"/>
              </a:ext>
            </a:extLst>
          </p:cNvPr>
          <p:cNvSpPr txBox="1">
            <a:spLocks/>
          </p:cNvSpPr>
          <p:nvPr/>
        </p:nvSpPr>
        <p:spPr>
          <a:xfrm>
            <a:off x="6227873" y="3018599"/>
            <a:ext cx="4877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and Global Information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2FA609E8-0509-71EE-D47A-7C6C94055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7873" y="3404619"/>
                <a:ext cx="4577453" cy="4001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𝐶𝑜𝑛𝑐𝑎𝑡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𝑎𝑥𝑖𝑠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2FA609E8-0509-71EE-D47A-7C6C94055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73" y="3404619"/>
                <a:ext cx="4577453" cy="400110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E165E2-05D9-44F4-1D40-A2AABD32FF63}"/>
                  </a:ext>
                </a:extLst>
              </p:cNvPr>
              <p:cNvSpPr txBox="1"/>
              <p:nvPr/>
            </p:nvSpPr>
            <p:spPr>
              <a:xfrm>
                <a:off x="7708533" y="3788111"/>
                <a:ext cx="3637684" cy="683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)∈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E165E2-05D9-44F4-1D40-A2AABD32F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533" y="3788111"/>
                <a:ext cx="3637684" cy="683520"/>
              </a:xfrm>
              <a:prstGeom prst="rect">
                <a:avLst/>
              </a:prstGeom>
              <a:blipFill>
                <a:blip r:embed="rId10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C3A95515-54AB-615D-21D7-B5AE85061320}"/>
              </a:ext>
            </a:extLst>
          </p:cNvPr>
          <p:cNvSpPr txBox="1">
            <a:spLocks/>
          </p:cNvSpPr>
          <p:nvPr/>
        </p:nvSpPr>
        <p:spPr>
          <a:xfrm>
            <a:off x="6227872" y="4541081"/>
            <a:ext cx="2961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Alignment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6683DD-5135-A9D9-1255-07C5DA7E5582}"/>
                  </a:ext>
                </a:extLst>
              </p:cNvPr>
              <p:cNvSpPr txBox="1"/>
              <p:nvPr/>
            </p:nvSpPr>
            <p:spPr>
              <a:xfrm>
                <a:off x="6354697" y="5090519"/>
                <a:ext cx="2555795" cy="7338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6683DD-5135-A9D9-1255-07C5DA7E5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697" y="5090519"/>
                <a:ext cx="2555795" cy="733855"/>
              </a:xfrm>
              <a:prstGeom prst="rect">
                <a:avLst/>
              </a:prstGeom>
              <a:blipFill>
                <a:blip r:embed="rId11"/>
                <a:stretch>
                  <a:fillRect t="-1695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96BAB7-61CA-A449-E306-DBB446A7434D}"/>
                  </a:ext>
                </a:extLst>
              </p:cNvPr>
              <p:cNvSpPr txBox="1"/>
              <p:nvPr/>
            </p:nvSpPr>
            <p:spPr>
              <a:xfrm>
                <a:off x="8895372" y="5263482"/>
                <a:ext cx="2450845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96BAB7-61CA-A449-E306-DBB446A7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372" y="5263482"/>
                <a:ext cx="2450845" cy="38792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88B5CFDB-4057-4A3C-6EAC-0C99C46A35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1893" y="0"/>
                <a:ext cx="5642355" cy="5531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Properties of Point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88B5CFDB-4057-4A3C-6EAC-0C99C46A3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893" y="0"/>
                <a:ext cx="5642355" cy="553100"/>
              </a:xfrm>
              <a:prstGeom prst="rect">
                <a:avLst/>
              </a:prstGeom>
              <a:blipFill>
                <a:blip r:embed="rId13"/>
                <a:stretch>
                  <a:fillRect l="-1794" t="-6818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340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7BD0B-1B75-3A49-0B35-B7F49B93A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68F82B-0367-E7FE-18F4-533D8AF9D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010" y="2207997"/>
            <a:ext cx="12364019" cy="4430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060337C-5FF0-AD70-3743-A455AD4B2195}"/>
              </a:ext>
            </a:extLst>
          </p:cNvPr>
          <p:cNvSpPr txBox="1">
            <a:spLocks/>
          </p:cNvSpPr>
          <p:nvPr/>
        </p:nvSpPr>
        <p:spPr>
          <a:xfrm>
            <a:off x="186170" y="219563"/>
            <a:ext cx="5611735" cy="62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on Point Sets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074BD0-B220-357C-C629-B2D559CAF49A}"/>
              </a:ext>
            </a:extLst>
          </p:cNvPr>
          <p:cNvSpPr txBox="1">
            <a:spLocks/>
          </p:cNvSpPr>
          <p:nvPr/>
        </p:nvSpPr>
        <p:spPr>
          <a:xfrm>
            <a:off x="9102439" y="0"/>
            <a:ext cx="3269671" cy="55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PointNet Architecture</a:t>
            </a:r>
          </a:p>
        </p:txBody>
      </p:sp>
    </p:spTree>
    <p:extLst>
      <p:ext uri="{BB962C8B-B14F-4D97-AF65-F5344CB8AC3E}">
        <p14:creationId xmlns:p14="http://schemas.microsoft.com/office/powerpoint/2010/main" val="123098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3CDA8B-B17D-0088-2D2A-F2E5396E5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010" y="2207997"/>
            <a:ext cx="12364019" cy="4430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EC9452-51B0-A805-8ABF-BE21AD4651D4}"/>
              </a:ext>
            </a:extLst>
          </p:cNvPr>
          <p:cNvSpPr txBox="1">
            <a:spLocks/>
          </p:cNvSpPr>
          <p:nvPr/>
        </p:nvSpPr>
        <p:spPr>
          <a:xfrm>
            <a:off x="186170" y="219563"/>
            <a:ext cx="5611735" cy="62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on Point Sets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B2114F-519A-268D-EC5D-0C98D221F7D3}"/>
              </a:ext>
            </a:extLst>
          </p:cNvPr>
          <p:cNvSpPr txBox="1">
            <a:spLocks/>
          </p:cNvSpPr>
          <p:nvPr/>
        </p:nvSpPr>
        <p:spPr>
          <a:xfrm>
            <a:off x="9102439" y="0"/>
            <a:ext cx="3269671" cy="55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PointNet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7DF8088-A180-1306-CA9D-2B658D5F0612}"/>
                  </a:ext>
                </a:extLst>
              </p:cNvPr>
              <p:cNvSpPr/>
              <p:nvPr/>
            </p:nvSpPr>
            <p:spPr>
              <a:xfrm>
                <a:off x="674244" y="1155593"/>
                <a:ext cx="4288332" cy="87259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!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Permutation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Pair-wise Independent</a:t>
                </a:r>
              </a:p>
              <a:p>
                <a:pPr algn="ctr"/>
                <a:r>
                  <a:rPr lang="en-US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Invariance under transformations</a:t>
                </a: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7DF8088-A180-1306-CA9D-2B658D5F0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44" y="1155593"/>
                <a:ext cx="4288332" cy="87259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ame 11">
            <a:extLst>
              <a:ext uri="{FF2B5EF4-FFF2-40B4-BE49-F238E27FC236}">
                <a16:creationId xmlns:a16="http://schemas.microsoft.com/office/drawing/2014/main" id="{F442E9A7-843C-F5D8-9F58-3CA921AC5DD9}"/>
              </a:ext>
            </a:extLst>
          </p:cNvPr>
          <p:cNvSpPr/>
          <p:nvPr/>
        </p:nvSpPr>
        <p:spPr>
          <a:xfrm>
            <a:off x="720436" y="4668982"/>
            <a:ext cx="1953491" cy="1371600"/>
          </a:xfrm>
          <a:prstGeom prst="frame">
            <a:avLst>
              <a:gd name="adj1" fmla="val 4419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E86DEC-CBD1-7740-2B15-12E554AE3940}"/>
                  </a:ext>
                </a:extLst>
              </p:cNvPr>
              <p:cNvSpPr txBox="1"/>
              <p:nvPr/>
            </p:nvSpPr>
            <p:spPr>
              <a:xfrm>
                <a:off x="5064557" y="1235628"/>
                <a:ext cx="3959886" cy="1170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</m:m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</m:m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</m:m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</m:m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E86DEC-CBD1-7740-2B15-12E554AE3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557" y="1235628"/>
                <a:ext cx="3959886" cy="11705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B7A30DC-6273-26D0-36F3-2B064F7F0612}"/>
              </a:ext>
            </a:extLst>
          </p:cNvPr>
          <p:cNvSpPr txBox="1">
            <a:spLocks/>
          </p:cNvSpPr>
          <p:nvPr/>
        </p:nvSpPr>
        <p:spPr>
          <a:xfrm>
            <a:off x="186170" y="6220394"/>
            <a:ext cx="5264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T-Net: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Affine Transformation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7B3964-A8B0-1522-9CA7-DE4BA444DB93}"/>
                  </a:ext>
                </a:extLst>
              </p:cNvPr>
              <p:cNvSpPr txBox="1"/>
              <p:nvPr/>
            </p:nvSpPr>
            <p:spPr>
              <a:xfrm>
                <a:off x="9176119" y="1602811"/>
                <a:ext cx="2705965" cy="436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𝑟𝑒𝑔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𝕝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7B3964-A8B0-1522-9CA7-DE4BA444D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119" y="1602811"/>
                <a:ext cx="2705965" cy="436210"/>
              </a:xfrm>
              <a:prstGeom prst="rect">
                <a:avLst/>
              </a:prstGeom>
              <a:blipFill>
                <a:blip r:embed="rId6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ame 20">
            <a:extLst>
              <a:ext uri="{FF2B5EF4-FFF2-40B4-BE49-F238E27FC236}">
                <a16:creationId xmlns:a16="http://schemas.microsoft.com/office/drawing/2014/main" id="{0BDC8899-09BC-4083-1207-661C6E3C524D}"/>
              </a:ext>
            </a:extLst>
          </p:cNvPr>
          <p:cNvSpPr/>
          <p:nvPr/>
        </p:nvSpPr>
        <p:spPr>
          <a:xfrm>
            <a:off x="3111066" y="4668982"/>
            <a:ext cx="1953491" cy="1371600"/>
          </a:xfrm>
          <a:prstGeom prst="frame">
            <a:avLst>
              <a:gd name="adj1" fmla="val 4419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B679DE-E619-E7FA-EC9E-61CB16F3D56F}"/>
              </a:ext>
            </a:extLst>
          </p:cNvPr>
          <p:cNvSpPr txBox="1">
            <a:spLocks/>
          </p:cNvSpPr>
          <p:nvPr/>
        </p:nvSpPr>
        <p:spPr>
          <a:xfrm>
            <a:off x="5450651" y="835518"/>
            <a:ext cx="5264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Input/Feature Transform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285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2EA4C-20C6-BB5B-EE6D-9DF1F1C0F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CD5644-2D5D-DF51-9FDC-BB6D7547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010" y="2207997"/>
            <a:ext cx="12364019" cy="4430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0D048D-97C8-1A71-E541-DC2AB2DAE683}"/>
              </a:ext>
            </a:extLst>
          </p:cNvPr>
          <p:cNvSpPr txBox="1">
            <a:spLocks/>
          </p:cNvSpPr>
          <p:nvPr/>
        </p:nvSpPr>
        <p:spPr>
          <a:xfrm>
            <a:off x="186170" y="219563"/>
            <a:ext cx="5611735" cy="62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on Point Sets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58FECC-0A31-E810-64C2-D4BDA79A0FCF}"/>
              </a:ext>
            </a:extLst>
          </p:cNvPr>
          <p:cNvSpPr txBox="1">
            <a:spLocks/>
          </p:cNvSpPr>
          <p:nvPr/>
        </p:nvSpPr>
        <p:spPr>
          <a:xfrm>
            <a:off x="9102439" y="0"/>
            <a:ext cx="3269671" cy="55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PointNet Architecture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E24EB799-F40A-EE97-9CB5-489A34FF4A74}"/>
              </a:ext>
            </a:extLst>
          </p:cNvPr>
          <p:cNvSpPr/>
          <p:nvPr/>
        </p:nvSpPr>
        <p:spPr>
          <a:xfrm>
            <a:off x="2549237" y="2624715"/>
            <a:ext cx="1260764" cy="1670194"/>
          </a:xfrm>
          <a:prstGeom prst="frame">
            <a:avLst>
              <a:gd name="adj1" fmla="val 4419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BBDF3B6E-C114-EAA7-C5C3-A1BC43FCA96C}"/>
              </a:ext>
            </a:extLst>
          </p:cNvPr>
          <p:cNvSpPr/>
          <p:nvPr/>
        </p:nvSpPr>
        <p:spPr>
          <a:xfrm>
            <a:off x="6194424" y="2624715"/>
            <a:ext cx="1260764" cy="1670194"/>
          </a:xfrm>
          <a:prstGeom prst="frame">
            <a:avLst>
              <a:gd name="adj1" fmla="val 4419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79A5B986-C156-4D99-6501-F577CFDBAB3F}"/>
              </a:ext>
            </a:extLst>
          </p:cNvPr>
          <p:cNvSpPr/>
          <p:nvPr/>
        </p:nvSpPr>
        <p:spPr>
          <a:xfrm>
            <a:off x="7455188" y="4631576"/>
            <a:ext cx="1260764" cy="1670194"/>
          </a:xfrm>
          <a:prstGeom prst="frame">
            <a:avLst>
              <a:gd name="adj1" fmla="val 4419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7F9E4577-FC30-0CE5-D30F-B8A46FCFEE94}"/>
              </a:ext>
            </a:extLst>
          </p:cNvPr>
          <p:cNvSpPr/>
          <p:nvPr/>
        </p:nvSpPr>
        <p:spPr>
          <a:xfrm>
            <a:off x="9365673" y="4617722"/>
            <a:ext cx="1260764" cy="1670194"/>
          </a:xfrm>
          <a:prstGeom prst="frame">
            <a:avLst>
              <a:gd name="adj1" fmla="val 4419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C4FD3-93F5-E36E-CC5D-DA234DB72774}"/>
                  </a:ext>
                </a:extLst>
              </p:cNvPr>
              <p:cNvSpPr txBox="1"/>
              <p:nvPr/>
            </p:nvSpPr>
            <p:spPr>
              <a:xfrm>
                <a:off x="5164281" y="1218509"/>
                <a:ext cx="3182505" cy="1147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</m:m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ko-KR" alt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</m:m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C4FD3-93F5-E36E-CC5D-DA234DB72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281" y="1218509"/>
                <a:ext cx="3182505" cy="1147750"/>
              </a:xfrm>
              <a:prstGeom prst="rect">
                <a:avLst/>
              </a:prstGeom>
              <a:blipFill>
                <a:blip r:embed="rId3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DCEC34-5B79-5BA7-808A-A93A31144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9824" y="818399"/>
                <a:ext cx="45862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Shared Weight MLP</a:t>
                </a:r>
                <a:r>
                  <a:rPr lang="ko-K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</m:oMath>
                </a14:m>
                <a:r>
                  <a:rPr lang="ko-K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1D Convolution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DCEC34-5B79-5BA7-808A-A93A31144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824" y="818399"/>
                <a:ext cx="4586231" cy="400110"/>
              </a:xfrm>
              <a:prstGeom prst="rect">
                <a:avLst/>
              </a:prstGeom>
              <a:blipFill>
                <a:blip r:embed="rId4"/>
                <a:stretch>
                  <a:fillRect l="-1377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CB735451-7E85-5EF7-3068-8574B81BFA58}"/>
                  </a:ext>
                </a:extLst>
              </p:cNvPr>
              <p:cNvSpPr/>
              <p:nvPr/>
            </p:nvSpPr>
            <p:spPr>
              <a:xfrm>
                <a:off x="674244" y="1155593"/>
                <a:ext cx="4288332" cy="73975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!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Permutation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Pair-wise Independent</a:t>
                </a: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CB735451-7E85-5EF7-3068-8574B81BF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44" y="1155593"/>
                <a:ext cx="4288332" cy="73975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F5D86-834A-6152-7679-C45C06B7398F}"/>
                  </a:ext>
                </a:extLst>
              </p:cNvPr>
              <p:cNvSpPr txBox="1"/>
              <p:nvPr/>
            </p:nvSpPr>
            <p:spPr>
              <a:xfrm>
                <a:off x="8617763" y="1218509"/>
                <a:ext cx="3182505" cy="1147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</m:m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ko-KR" alt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</m:m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F5D86-834A-6152-7679-C45C06B73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763" y="1218509"/>
                <a:ext cx="3182505" cy="1147750"/>
              </a:xfrm>
              <a:prstGeom prst="rect">
                <a:avLst/>
              </a:prstGeom>
              <a:blipFill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106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6E383-111B-4C9B-789B-2EEC9ECE4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92255E-9127-B398-FBD8-5FF7B188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010" y="2207997"/>
            <a:ext cx="12364019" cy="4430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C15AB80-D2EF-0459-85D0-C2BD51B4A2F8}"/>
              </a:ext>
            </a:extLst>
          </p:cNvPr>
          <p:cNvSpPr txBox="1">
            <a:spLocks/>
          </p:cNvSpPr>
          <p:nvPr/>
        </p:nvSpPr>
        <p:spPr>
          <a:xfrm>
            <a:off x="186170" y="219563"/>
            <a:ext cx="5611735" cy="62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on Point Sets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083F31-8637-1FFF-C0C8-56F02952E420}"/>
              </a:ext>
            </a:extLst>
          </p:cNvPr>
          <p:cNvSpPr txBox="1">
            <a:spLocks/>
          </p:cNvSpPr>
          <p:nvPr/>
        </p:nvSpPr>
        <p:spPr>
          <a:xfrm>
            <a:off x="9102439" y="0"/>
            <a:ext cx="3269671" cy="55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PointNet Architecture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4759B7C6-2703-1D64-C060-63F404BDB32C}"/>
              </a:ext>
            </a:extLst>
          </p:cNvPr>
          <p:cNvSpPr/>
          <p:nvPr/>
        </p:nvSpPr>
        <p:spPr>
          <a:xfrm>
            <a:off x="8715951" y="2624715"/>
            <a:ext cx="1855067" cy="1711758"/>
          </a:xfrm>
          <a:prstGeom prst="frame">
            <a:avLst>
              <a:gd name="adj1" fmla="val 4419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B04A77-7B35-8522-4604-1D2363F7203E}"/>
                  </a:ext>
                </a:extLst>
              </p:cNvPr>
              <p:cNvSpPr txBox="1"/>
              <p:nvPr/>
            </p:nvSpPr>
            <p:spPr>
              <a:xfrm>
                <a:off x="5004140" y="1291137"/>
                <a:ext cx="508196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𝑎𝑥𝑝𝑜𝑜𝑙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𝑎𝑥𝑝𝑜𝑜𝑙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B04A77-7B35-8522-4604-1D2363F72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140" y="1291137"/>
                <a:ext cx="5081969" cy="400110"/>
              </a:xfrm>
              <a:prstGeom prst="rect">
                <a:avLst/>
              </a:prstGeom>
              <a:blipFill>
                <a:blip r:embed="rId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E75989A-2095-2326-1DD9-36770CEAE6BF}"/>
              </a:ext>
            </a:extLst>
          </p:cNvPr>
          <p:cNvSpPr txBox="1">
            <a:spLocks/>
          </p:cNvSpPr>
          <p:nvPr/>
        </p:nvSpPr>
        <p:spPr>
          <a:xfrm>
            <a:off x="5252008" y="878229"/>
            <a:ext cx="283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MaxPooling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(axis =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DB17BB66-9B20-66A6-7087-28351ABA1A7E}"/>
                  </a:ext>
                </a:extLst>
              </p:cNvPr>
              <p:cNvSpPr/>
              <p:nvPr/>
            </p:nvSpPr>
            <p:spPr>
              <a:xfrm>
                <a:off x="674244" y="1155593"/>
                <a:ext cx="4288332" cy="73975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𝑪𝒍𝒂𝒔𝒔𝒊𝒇𝒊𝒄𝒂𝒕𝒊𝒐𝒏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Symmetry Function (Unorder)</a:t>
                </a: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DB17BB66-9B20-66A6-7087-28351ABA1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44" y="1155593"/>
                <a:ext cx="4288332" cy="739750"/>
              </a:xfrm>
              <a:prstGeom prst="roundRect">
                <a:avLst/>
              </a:prstGeom>
              <a:blipFill>
                <a:blip r:embed="rId4"/>
                <a:stretch>
                  <a:fillRect b="-50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6F28742-96D8-1812-BFC2-EF6F889F6379}"/>
              </a:ext>
            </a:extLst>
          </p:cNvPr>
          <p:cNvSpPr txBox="1">
            <a:spLocks/>
          </p:cNvSpPr>
          <p:nvPr/>
        </p:nvSpPr>
        <p:spPr>
          <a:xfrm>
            <a:off x="7545124" y="1851615"/>
            <a:ext cx="403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approximation &amp; Stability</a:t>
            </a:r>
          </a:p>
        </p:txBody>
      </p:sp>
    </p:spTree>
    <p:extLst>
      <p:ext uri="{BB962C8B-B14F-4D97-AF65-F5344CB8AC3E}">
        <p14:creationId xmlns:p14="http://schemas.microsoft.com/office/powerpoint/2010/main" val="840908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ACA96-E55D-8CA4-29DB-F867B3BFF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1B1B40-3ADA-F1E9-3B29-AF876A063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010" y="2207997"/>
            <a:ext cx="12364019" cy="4430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750180-AA39-D3B2-2E3B-CAED9A440B77}"/>
              </a:ext>
            </a:extLst>
          </p:cNvPr>
          <p:cNvSpPr txBox="1">
            <a:spLocks/>
          </p:cNvSpPr>
          <p:nvPr/>
        </p:nvSpPr>
        <p:spPr>
          <a:xfrm>
            <a:off x="186170" y="219563"/>
            <a:ext cx="5611735" cy="62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on Point Sets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F79530-F267-2080-375F-3C831ED7C579}"/>
              </a:ext>
            </a:extLst>
          </p:cNvPr>
          <p:cNvSpPr txBox="1">
            <a:spLocks/>
          </p:cNvSpPr>
          <p:nvPr/>
        </p:nvSpPr>
        <p:spPr>
          <a:xfrm>
            <a:off x="9102439" y="0"/>
            <a:ext cx="3269671" cy="55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PointNet Architecture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F2F2F1E1-8981-9A5D-C774-45305F126901}"/>
              </a:ext>
            </a:extLst>
          </p:cNvPr>
          <p:cNvSpPr/>
          <p:nvPr/>
        </p:nvSpPr>
        <p:spPr>
          <a:xfrm>
            <a:off x="5357698" y="4504449"/>
            <a:ext cx="2262302" cy="1660824"/>
          </a:xfrm>
          <a:prstGeom prst="frame">
            <a:avLst>
              <a:gd name="adj1" fmla="val 4419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A4C3A4-9414-3547-76E4-B241015D3B1B}"/>
              </a:ext>
            </a:extLst>
          </p:cNvPr>
          <p:cNvSpPr txBox="1"/>
          <p:nvPr/>
        </p:nvSpPr>
        <p:spPr>
          <a:xfrm>
            <a:off x="5185587" y="1540792"/>
            <a:ext cx="6332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Combination of Local Geometry and Global Semantic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5AC1D5-CCC9-A14A-5A35-9C2652F18190}"/>
              </a:ext>
            </a:extLst>
          </p:cNvPr>
          <p:cNvSpPr txBox="1">
            <a:spLocks/>
          </p:cNvSpPr>
          <p:nvPr/>
        </p:nvSpPr>
        <p:spPr>
          <a:xfrm>
            <a:off x="5357698" y="1097562"/>
            <a:ext cx="4586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Concatenate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(axis =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0010C8BB-3F0E-EBE3-1837-E724AEBE61F2}"/>
                  </a:ext>
                </a:extLst>
              </p:cNvPr>
              <p:cNvSpPr/>
              <p:nvPr/>
            </p:nvSpPr>
            <p:spPr>
              <a:xfrm>
                <a:off x="674244" y="1155593"/>
                <a:ext cx="4288332" cy="73975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𝑺𝒆𝒈𝒎𝒆𝒏𝒕𝒂𝒕𝒊𝒐𝒏</m:t>
                      </m:r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Interaction among Points</a:t>
                </a: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0010C8BB-3F0E-EBE3-1837-E724AEBE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44" y="1155593"/>
                <a:ext cx="4288332" cy="739750"/>
              </a:xfrm>
              <a:prstGeom prst="roundRect">
                <a:avLst/>
              </a:prstGeom>
              <a:blipFill>
                <a:blip r:embed="rId3"/>
                <a:stretch>
                  <a:fillRect b="-50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7720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B9C08-BD87-6082-9FF2-EF70C1B65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5238E96-E5EE-A4EA-F59D-7BD0A8A6E011}"/>
              </a:ext>
            </a:extLst>
          </p:cNvPr>
          <p:cNvSpPr txBox="1">
            <a:spLocks/>
          </p:cNvSpPr>
          <p:nvPr/>
        </p:nvSpPr>
        <p:spPr>
          <a:xfrm>
            <a:off x="186170" y="219563"/>
            <a:ext cx="5611735" cy="62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CC0809-8465-B11C-1025-73F4CD3AB77B}"/>
              </a:ext>
            </a:extLst>
          </p:cNvPr>
          <p:cNvSpPr txBox="1">
            <a:spLocks/>
          </p:cNvSpPr>
          <p:nvPr/>
        </p:nvSpPr>
        <p:spPr>
          <a:xfrm>
            <a:off x="8035637" y="0"/>
            <a:ext cx="4336474" cy="55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 dimension and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28AD1034-DDDA-9B23-170D-2FEF86F52C1B}"/>
                  </a:ext>
                </a:extLst>
              </p:cNvPr>
              <p:cNvSpPr/>
              <p:nvPr/>
            </p:nvSpPr>
            <p:spPr>
              <a:xfrm>
                <a:off x="619094" y="1155593"/>
                <a:ext cx="4288332" cy="73975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𝑼𝒏𝒊𝒗𝒆𝒓𝒔𝒂𝒍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𝑨𝒑𝒑𝒓𝒐𝒙𝒊𝒎𝒂𝒕𝒊𝒐𝒏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28AD1034-DDDA-9B23-170D-2FEF86F52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94" y="1155593"/>
                <a:ext cx="4288332" cy="73975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6E23A7D-1332-AD32-2EEE-4524616A6FB0}"/>
              </a:ext>
            </a:extLst>
          </p:cNvPr>
          <p:cNvSpPr txBox="1">
            <a:spLocks/>
          </p:cNvSpPr>
          <p:nvPr/>
        </p:nvSpPr>
        <p:spPr>
          <a:xfrm>
            <a:off x="7785880" y="1667827"/>
            <a:ext cx="4586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MaxPooling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(axis =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425B68-3096-09ED-4A9A-59D445CA0E34}"/>
                  </a:ext>
                </a:extLst>
              </p:cNvPr>
              <p:cNvSpPr txBox="1"/>
              <p:nvPr/>
            </p:nvSpPr>
            <p:spPr>
              <a:xfrm>
                <a:off x="5617154" y="1400349"/>
                <a:ext cx="2058265" cy="53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∈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425B68-3096-09ED-4A9A-59D445CA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154" y="1400349"/>
                <a:ext cx="2058265" cy="534955"/>
              </a:xfrm>
              <a:prstGeom prst="rect">
                <a:avLst/>
              </a:prstGeom>
              <a:blipFill>
                <a:blip r:embed="rId3"/>
                <a:stretch>
                  <a:fillRect t="-6977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7B02FDE-5011-F55F-97FD-D94B2E12003B}"/>
              </a:ext>
            </a:extLst>
          </p:cNvPr>
          <p:cNvSpPr txBox="1">
            <a:spLocks/>
          </p:cNvSpPr>
          <p:nvPr/>
        </p:nvSpPr>
        <p:spPr>
          <a:xfrm>
            <a:off x="7785880" y="842940"/>
            <a:ext cx="3172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Input/Feature Transform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D23371-1A7A-30A2-549B-CB6641DF43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85879" y="1243050"/>
                <a:ext cx="45862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Shared Weight MLP</a:t>
                </a:r>
                <a:r>
                  <a:rPr lang="ko-K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</m:oMath>
                </a14:m>
                <a:r>
                  <a:rPr lang="ko-K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1D Convolution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D23371-1A7A-30A2-549B-CB6641DF4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879" y="1243050"/>
                <a:ext cx="4586231" cy="400110"/>
              </a:xfrm>
              <a:prstGeom prst="rect">
                <a:avLst/>
              </a:prstGeom>
              <a:blipFill>
                <a:blip r:embed="rId4"/>
                <a:stretch>
                  <a:fillRect l="-1102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A7AADE7-7203-49C9-DEB5-248E6F7EB392}"/>
              </a:ext>
            </a:extLst>
          </p:cNvPr>
          <p:cNvSpPr txBox="1">
            <a:spLocks/>
          </p:cNvSpPr>
          <p:nvPr/>
        </p:nvSpPr>
        <p:spPr>
          <a:xfrm>
            <a:off x="7785878" y="2067937"/>
            <a:ext cx="4586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F1482E-98E4-F51A-4F5C-5EB9B8490191}"/>
                  </a:ext>
                </a:extLst>
              </p:cNvPr>
              <p:cNvSpPr txBox="1"/>
              <p:nvPr/>
            </p:nvSpPr>
            <p:spPr>
              <a:xfrm>
                <a:off x="393516" y="2490112"/>
                <a:ext cx="5197041" cy="734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/>
              </a:p>
              <a:p>
                <a:pPr algn="ctr"/>
                <a:endParaRPr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F1482E-98E4-F51A-4F5C-5EB9B8490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6" y="2490112"/>
                <a:ext cx="5197041" cy="734625"/>
              </a:xfrm>
              <a:prstGeom prst="rect">
                <a:avLst/>
              </a:prstGeom>
              <a:blipFill>
                <a:blip r:embed="rId5"/>
                <a:stretch>
                  <a:fillRect t="-3390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93AD08-9474-144E-A67A-9A850FC604D9}"/>
                  </a:ext>
                </a:extLst>
              </p:cNvPr>
              <p:cNvSpPr txBox="1"/>
              <p:nvPr/>
            </p:nvSpPr>
            <p:spPr>
              <a:xfrm>
                <a:off x="393516" y="3741848"/>
                <a:ext cx="519704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&lt;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⇒ 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 –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’)| &lt;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&gt; 0, ∃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&gt; 0,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’ ∈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𝜒</m:t>
                      </m:r>
                    </m:oMath>
                  </m:oMathPara>
                </a14:m>
                <a:endParaRPr/>
              </a:p>
              <a:p>
                <a:pPr algn="ctr"/>
                <a:endParaRPr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93AD08-9474-144E-A67A-9A850FC60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6" y="3741848"/>
                <a:ext cx="5197041" cy="707886"/>
              </a:xfrm>
              <a:prstGeom prst="rect">
                <a:avLst/>
              </a:prstGeom>
              <a:blipFill>
                <a:blip r:embed="rId6"/>
                <a:stretch>
                  <a:fillRect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D2B655E-285E-0CCA-F3FA-2647F939F6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100" y="3214988"/>
            <a:ext cx="3703583" cy="7389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504950-DBC6-31EA-5C7A-64BC22C7F29F}"/>
              </a:ext>
            </a:extLst>
          </p:cNvPr>
          <p:cNvSpPr txBox="1"/>
          <p:nvPr/>
        </p:nvSpPr>
        <p:spPr>
          <a:xfrm>
            <a:off x="6464389" y="3082355"/>
            <a:ext cx="190142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0" dirty="0" err="1">
                <a:latin typeface="Cambria Math" panose="02040503050406030204" pitchFamily="18" charset="0"/>
                <a:cs typeface="Times New Roman" panose="02020603050405020304" pitchFamily="18" charset="0"/>
              </a:rPr>
              <a:t>Hausdorff</a:t>
            </a:r>
            <a:r>
              <a:rPr lang="en-US" sz="1500" b="0" dirty="0">
                <a:latin typeface="Cambria Math" panose="02040503050406030204" pitchFamily="18" charset="0"/>
                <a:cs typeface="Times New Roman" panose="02020603050405020304" pitchFamily="18" charset="0"/>
              </a:rPr>
              <a:t> distance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2510D5-4288-E7F6-9358-7266C35E5B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5878" y="3960810"/>
            <a:ext cx="2624570" cy="2593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DAC5918-7F25-DE21-6DE0-7CDA01CB631A}"/>
                  </a:ext>
                </a:extLst>
              </p:cNvPr>
              <p:cNvSpPr txBox="1"/>
              <p:nvPr/>
            </p:nvSpPr>
            <p:spPr>
              <a:xfrm>
                <a:off x="619094" y="5257411"/>
                <a:ext cx="4379733" cy="709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sup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χ</m:t>
                          </m:r>
                        </m:sub>
                        <m:sup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 − </m:t>
                          </m:r>
                        </m:e>
                      </m:nary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unc>
                        <m:funcPr>
                          <m:ctrlP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∈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 &lt;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DAC5918-7F25-DE21-6DE0-7CDA01CB6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94" y="5257411"/>
                <a:ext cx="4379733" cy="709874"/>
              </a:xfrm>
              <a:prstGeom prst="rect">
                <a:avLst/>
              </a:prstGeom>
              <a:blipFill>
                <a:blip r:embed="rId9"/>
                <a:stretch>
                  <a:fillRect l="-8382" t="-138596" b="-192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E8C5378F-5266-A079-03A8-DC2BC370AD42}"/>
              </a:ext>
            </a:extLst>
          </p:cNvPr>
          <p:cNvSpPr txBox="1"/>
          <p:nvPr/>
        </p:nvSpPr>
        <p:spPr>
          <a:xfrm>
            <a:off x="4422892" y="4438074"/>
            <a:ext cx="11942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dirty="0">
                <a:latin typeface="Cambria Math" panose="02040503050406030204" pitchFamily="18" charset="0"/>
                <a:cs typeface="Times New Roman" panose="02020603050405020304" pitchFamily="18" charset="0"/>
              </a:rPr>
              <a:t>Continuity</a:t>
            </a:r>
          </a:p>
        </p:txBody>
      </p:sp>
    </p:spTree>
    <p:extLst>
      <p:ext uri="{BB962C8B-B14F-4D97-AF65-F5344CB8AC3E}">
        <p14:creationId xmlns:p14="http://schemas.microsoft.com/office/powerpoint/2010/main" val="3627713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EC423-3EC9-FC5F-3228-33E69736B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4781DE-A123-C8AD-93F2-B8EC1D96D224}"/>
              </a:ext>
            </a:extLst>
          </p:cNvPr>
          <p:cNvSpPr txBox="1">
            <a:spLocks/>
          </p:cNvSpPr>
          <p:nvPr/>
        </p:nvSpPr>
        <p:spPr>
          <a:xfrm>
            <a:off x="186170" y="219563"/>
            <a:ext cx="5611735" cy="62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DD3E93-EF0E-12CE-37BE-4B2831E1922E}"/>
              </a:ext>
            </a:extLst>
          </p:cNvPr>
          <p:cNvSpPr txBox="1">
            <a:spLocks/>
          </p:cNvSpPr>
          <p:nvPr/>
        </p:nvSpPr>
        <p:spPr>
          <a:xfrm>
            <a:off x="8035637" y="0"/>
            <a:ext cx="4336474" cy="55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 dimension and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AFB5FA4D-9D06-B866-DB2D-F1D6A6E1E54A}"/>
                  </a:ext>
                </a:extLst>
              </p:cNvPr>
              <p:cNvSpPr/>
              <p:nvPr/>
            </p:nvSpPr>
            <p:spPr>
              <a:xfrm>
                <a:off x="619094" y="1155593"/>
                <a:ext cx="4288332" cy="73975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𝑼𝒏𝒊𝒗𝒆𝒓𝒔𝒂𝒍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𝑨𝒑𝒑𝒓𝒐𝒙𝒊𝒎𝒂𝒕𝒊𝒐𝒏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28AD1034-DDDA-9B23-170D-2FEF86F52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94" y="1155593"/>
                <a:ext cx="4288332" cy="73975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CABE0E-32C6-BFD3-5DF0-96C103C63101}"/>
                  </a:ext>
                </a:extLst>
              </p:cNvPr>
              <p:cNvSpPr txBox="1"/>
              <p:nvPr/>
            </p:nvSpPr>
            <p:spPr>
              <a:xfrm>
                <a:off x="260794" y="3702426"/>
                <a:ext cx="6318681" cy="7160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α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∪ 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≠ ∅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∪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 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CABE0E-32C6-BFD3-5DF0-96C103C6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94" y="3702426"/>
                <a:ext cx="6318681" cy="716030"/>
              </a:xfrm>
              <a:prstGeom prst="rect">
                <a:avLst/>
              </a:prstGeom>
              <a:blipFill>
                <a:blip r:embed="rId3"/>
                <a:stretch>
                  <a:fillRect t="-191228" b="-275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B91402-CBA4-20C7-A911-38333DC0B531}"/>
                  </a:ext>
                </a:extLst>
              </p:cNvPr>
              <p:cNvSpPr txBox="1"/>
              <p:nvPr/>
            </p:nvSpPr>
            <p:spPr>
              <a:xfrm>
                <a:off x="361987" y="2428089"/>
                <a:ext cx="5197041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1,  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 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B91402-CBA4-20C7-A911-38333DC0B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87" y="2428089"/>
                <a:ext cx="5197041" cy="778868"/>
              </a:xfrm>
              <a:prstGeom prst="rect">
                <a:avLst/>
              </a:prstGeom>
              <a:blipFill>
                <a:blip r:embed="rId4"/>
                <a:stretch>
                  <a:fillRect t="-195161" b="-28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3965EE6-18C2-E5A3-62CB-C161A4076573}"/>
              </a:ext>
            </a:extLst>
          </p:cNvPr>
          <p:cNvSpPr txBox="1"/>
          <p:nvPr/>
        </p:nvSpPr>
        <p:spPr>
          <a:xfrm>
            <a:off x="4723465" y="2645861"/>
            <a:ext cx="29897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dirty="0">
                <a:latin typeface="Cambria Math" panose="02040503050406030204" pitchFamily="18" charset="0"/>
                <a:cs typeface="Times New Roman" panose="02020603050405020304" pitchFamily="18" charset="0"/>
              </a:rPr>
              <a:t>But continuous like Dirac-Delta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CB5F6A-879A-A235-A8AC-B6F852B30189}"/>
                  </a:ext>
                </a:extLst>
              </p:cNvPr>
              <p:cNvSpPr txBox="1"/>
              <p:nvPr/>
            </p:nvSpPr>
            <p:spPr>
              <a:xfrm>
                <a:off x="898959" y="3195414"/>
                <a:ext cx="5197041" cy="451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ar-AE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ar-AE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ar-AE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ar-AE" altLang="ko-KR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ar-AE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ar-AE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ar-AE" altLang="ko-KR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ar-AE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r>
                            <a:rPr lang="ar-AE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</m:sub>
                          </m:sSub>
                          <m:d>
                            <m:dPr>
                              <m:ctrlP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ar-AE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ar-AE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ar-AE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CB5F6A-879A-A235-A8AC-B6F852B30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59" y="3195414"/>
                <a:ext cx="5197041" cy="451086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1610772-13EA-A831-1F59-51E7E363759E}"/>
              </a:ext>
            </a:extLst>
          </p:cNvPr>
          <p:cNvGrpSpPr/>
          <p:nvPr/>
        </p:nvGrpSpPr>
        <p:grpSpPr>
          <a:xfrm>
            <a:off x="5046263" y="1131313"/>
            <a:ext cx="7145737" cy="824659"/>
            <a:chOff x="619094" y="3896969"/>
            <a:chExt cx="7145737" cy="82465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AC248F1-BEEB-6304-D555-5045E26AC49E}"/>
                </a:ext>
              </a:extLst>
            </p:cNvPr>
            <p:cNvGrpSpPr/>
            <p:nvPr/>
          </p:nvGrpSpPr>
          <p:grpSpPr>
            <a:xfrm>
              <a:off x="619094" y="3896969"/>
              <a:ext cx="7145737" cy="628215"/>
              <a:chOff x="619094" y="3876507"/>
              <a:chExt cx="7145737" cy="628215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9326278F-DAB3-6695-8E34-D37C9834AB49}"/>
                  </a:ext>
                </a:extLst>
              </p:cNvPr>
              <p:cNvCxnSpPr/>
              <p:nvPr/>
            </p:nvCxnSpPr>
            <p:spPr>
              <a:xfrm>
                <a:off x="619094" y="4193628"/>
                <a:ext cx="6118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275D39F-228C-E3D2-53D5-E2E57DB47298}"/>
                  </a:ext>
                </a:extLst>
              </p:cNvPr>
              <p:cNvSpPr txBox="1"/>
              <p:nvPr/>
            </p:nvSpPr>
            <p:spPr>
              <a:xfrm>
                <a:off x="619094" y="3882535"/>
                <a:ext cx="43680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A22CA93-B8C3-2903-224B-CA09F56B42E2}"/>
                  </a:ext>
                </a:extLst>
              </p:cNvPr>
              <p:cNvSpPr txBox="1"/>
              <p:nvPr/>
            </p:nvSpPr>
            <p:spPr>
              <a:xfrm>
                <a:off x="6143924" y="3876507"/>
                <a:ext cx="43680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1200" b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6ED391-B94F-8B7C-D7A9-03A0943E92BA}"/>
                  </a:ext>
                </a:extLst>
              </p:cNvPr>
              <p:cNvCxnSpPr/>
              <p:nvPr/>
            </p:nvCxnSpPr>
            <p:spPr>
              <a:xfrm flipV="1">
                <a:off x="837495" y="4134183"/>
                <a:ext cx="0" cy="33282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F47E09B-5991-45EC-3B68-F529BB83F14B}"/>
                  </a:ext>
                </a:extLst>
              </p:cNvPr>
              <p:cNvCxnSpPr/>
              <p:nvPr/>
            </p:nvCxnSpPr>
            <p:spPr>
              <a:xfrm flipV="1">
                <a:off x="6362325" y="4134183"/>
                <a:ext cx="0" cy="33282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00858CD-D212-3918-BB44-F489CC889D72}"/>
                  </a:ext>
                </a:extLst>
              </p:cNvPr>
              <p:cNvCxnSpPr/>
              <p:nvPr/>
            </p:nvCxnSpPr>
            <p:spPr>
              <a:xfrm flipV="1">
                <a:off x="1068330" y="4134183"/>
                <a:ext cx="0" cy="33282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F42E287-0639-D1E2-D585-F84E0F388C97}"/>
                  </a:ext>
                </a:extLst>
              </p:cNvPr>
              <p:cNvCxnSpPr/>
              <p:nvPr/>
            </p:nvCxnSpPr>
            <p:spPr>
              <a:xfrm flipV="1">
                <a:off x="1305205" y="4134183"/>
                <a:ext cx="0" cy="33282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8BAC570-71A2-4A29-E53E-98055F75D2BC}"/>
                  </a:ext>
                </a:extLst>
              </p:cNvPr>
              <p:cNvCxnSpPr/>
              <p:nvPr/>
            </p:nvCxnSpPr>
            <p:spPr>
              <a:xfrm flipV="1">
                <a:off x="5903716" y="4134183"/>
                <a:ext cx="0" cy="33282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F543A70-7ACE-AE37-12A8-453DCDC9601A}"/>
                  </a:ext>
                </a:extLst>
              </p:cNvPr>
              <p:cNvCxnSpPr/>
              <p:nvPr/>
            </p:nvCxnSpPr>
            <p:spPr>
              <a:xfrm flipV="1">
                <a:off x="6140591" y="4134183"/>
                <a:ext cx="0" cy="33282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AFD95CD-F650-D6FB-348A-D3626E039650}"/>
                  </a:ext>
                </a:extLst>
              </p:cNvPr>
              <p:cNvSpPr txBox="1"/>
              <p:nvPr/>
            </p:nvSpPr>
            <p:spPr>
              <a:xfrm>
                <a:off x="3286014" y="4212892"/>
                <a:ext cx="43680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…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1A1122B-4C4D-1D67-A5E6-F9572E0FFF41}"/>
                  </a:ext>
                </a:extLst>
              </p:cNvPr>
              <p:cNvSpPr txBox="1"/>
              <p:nvPr/>
            </p:nvSpPr>
            <p:spPr>
              <a:xfrm>
                <a:off x="6452876" y="4227723"/>
                <a:ext cx="131195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Partition into </a:t>
                </a:r>
                <a:r>
                  <a:rPr lang="en-US" sz="12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k</a:t>
                </a:r>
                <a:endParaRPr lang="en-US" sz="1200" b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F8BD5CF-B859-3D71-90E6-FDAEACEAA79F}"/>
                    </a:ext>
                  </a:extLst>
                </p:cNvPr>
                <p:cNvSpPr txBox="1"/>
                <p:nvPr/>
              </p:nvSpPr>
              <p:spPr>
                <a:xfrm>
                  <a:off x="749965" y="4421911"/>
                  <a:ext cx="436803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F8BD5CF-B859-3D71-90E6-FDAEACEAA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65" y="4421911"/>
                  <a:ext cx="436803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E17DE2-C7D7-84F4-4B4C-52C953A46F28}"/>
                    </a:ext>
                  </a:extLst>
                </p:cNvPr>
                <p:cNvSpPr txBox="1"/>
                <p:nvPr/>
              </p:nvSpPr>
              <p:spPr>
                <a:xfrm>
                  <a:off x="960189" y="4421911"/>
                  <a:ext cx="436803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E17DE2-C7D7-84F4-4B4C-52C953A46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189" y="4421911"/>
                  <a:ext cx="436803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4DD9534-8602-B39E-B6F2-3C841D92E1A7}"/>
                    </a:ext>
                  </a:extLst>
                </p:cNvPr>
                <p:cNvSpPr txBox="1"/>
                <p:nvPr/>
              </p:nvSpPr>
              <p:spPr>
                <a:xfrm>
                  <a:off x="5813050" y="4444629"/>
                  <a:ext cx="436803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k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4DD9534-8602-B39E-B6F2-3C841D92E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050" y="4444629"/>
                  <a:ext cx="436803" cy="276999"/>
                </a:xfrm>
                <a:prstGeom prst="rect">
                  <a:avLst/>
                </a:prstGeom>
                <a:blipFill>
                  <a:blip r:embed="rId8"/>
                  <a:stretch>
                    <a:fillRect r="-2857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DFB05C-7B8F-794D-1EA9-544CD052D419}"/>
                    </a:ext>
                  </a:extLst>
                </p:cNvPr>
                <p:cNvSpPr txBox="1"/>
                <p:nvPr/>
              </p:nvSpPr>
              <p:spPr>
                <a:xfrm>
                  <a:off x="6074078" y="4444629"/>
                  <a:ext cx="436803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DFB05C-7B8F-794D-1EA9-544CD052D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4078" y="4444629"/>
                  <a:ext cx="436803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AB36FEC-DAD9-2432-DD37-C3E157888191}"/>
                  </a:ext>
                </a:extLst>
              </p:cNvPr>
              <p:cNvSpPr txBox="1"/>
              <p:nvPr/>
            </p:nvSpPr>
            <p:spPr>
              <a:xfrm>
                <a:off x="7235351" y="4706061"/>
                <a:ext cx="4682202" cy="8022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sup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χ</m:t>
                          </m:r>
                        </m:sub>
                        <m:sup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 − </m:t>
                          </m:r>
                        </m:e>
                      </m:nary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unc>
                        <m:funcPr>
                          <m:ctrlP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∈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 &lt;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AB36FEC-DAD9-2432-DD37-C3E157888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351" y="4706061"/>
                <a:ext cx="4682202" cy="802207"/>
              </a:xfrm>
              <a:prstGeom prst="rect">
                <a:avLst/>
              </a:prstGeom>
              <a:blipFill>
                <a:blip r:embed="rId10"/>
                <a:stretch>
                  <a:fillRect l="-4595" t="-118750" b="-16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D07A025-31DE-D730-3A33-73B371409292}"/>
                  </a:ext>
                </a:extLst>
              </p:cNvPr>
              <p:cNvSpPr txBox="1"/>
              <p:nvPr/>
            </p:nvSpPr>
            <p:spPr>
              <a:xfrm>
                <a:off x="619094" y="4583324"/>
                <a:ext cx="3329302" cy="4264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:0,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D07A025-31DE-D730-3A33-73B371409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94" y="4583324"/>
                <a:ext cx="3329302" cy="426463"/>
              </a:xfrm>
              <a:prstGeom prst="rect">
                <a:avLst/>
              </a:prstGeom>
              <a:blipFill>
                <a:blip r:embed="rId11"/>
                <a:stretch>
                  <a:fillRect t="-285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9F78A8-E657-B9F3-B708-F5985C26958C}"/>
                  </a:ext>
                </a:extLst>
              </p:cNvPr>
              <p:cNvSpPr txBox="1"/>
              <p:nvPr/>
            </p:nvSpPr>
            <p:spPr>
              <a:xfrm>
                <a:off x="501766" y="5531488"/>
                <a:ext cx="10207985" cy="53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00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</m:oMath>
                </a14:m>
                <a:r>
                  <a:rPr lang="en-US" altLang="ko-KR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sufficiently large </a:t>
                </a:r>
                <a:r>
                  <a:rPr lang="en-US" altLang="ko-KR" sz="20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ko-KR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ar-AE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ar-AE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ar-A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ar-A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𝑚𝑎𝑥</m:t>
                            </m:r>
                          </m:e>
                          <m:lim>
                            <m:sSub>
                              <m:sSubPr>
                                <m:ctrlPr>
                                  <a:rPr lang="ar-A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ar-A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ar-A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∈</m:t>
                            </m:r>
                            <m:r>
                              <a:rPr lang="ar-A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ar-A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ar-A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ar-A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ar-AE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ar-AE" sz="2000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can approximate </a:t>
                </a:r>
                <a:r>
                  <a:rPr lang="en-US" altLang="ko-KR" sz="2000" b="1" dirty="0"/>
                  <a:t>any</a:t>
                </a:r>
                <a:r>
                  <a:rPr lang="en-US" altLang="ko-KR" sz="2000" dirty="0"/>
                  <a:t> permutation invariance function.</a:t>
                </a:r>
                <a:r>
                  <a:rPr lang="en-US" altLang="ko-KR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9F78A8-E657-B9F3-B708-F5985C269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66" y="5531488"/>
                <a:ext cx="10207985" cy="534955"/>
              </a:xfrm>
              <a:prstGeom prst="rect">
                <a:avLst/>
              </a:prstGeom>
              <a:blipFill>
                <a:blip r:embed="rId12"/>
                <a:stretch>
                  <a:fillRect t="-6977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537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C1A6D-414F-C30D-6AAF-E409A45D9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E71A9D-C585-1BF9-CBA6-01ADE4C85BE4}"/>
              </a:ext>
            </a:extLst>
          </p:cNvPr>
          <p:cNvSpPr txBox="1">
            <a:spLocks/>
          </p:cNvSpPr>
          <p:nvPr/>
        </p:nvSpPr>
        <p:spPr>
          <a:xfrm>
            <a:off x="186170" y="219563"/>
            <a:ext cx="5611735" cy="62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F3E773-2182-16FB-AE54-221568F21FA1}"/>
              </a:ext>
            </a:extLst>
          </p:cNvPr>
          <p:cNvSpPr txBox="1">
            <a:spLocks/>
          </p:cNvSpPr>
          <p:nvPr/>
        </p:nvSpPr>
        <p:spPr>
          <a:xfrm>
            <a:off x="8035637" y="0"/>
            <a:ext cx="4336474" cy="55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 dimension and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56D7F783-77BD-1D1D-01B4-68FB56F9292F}"/>
                  </a:ext>
                </a:extLst>
              </p:cNvPr>
              <p:cNvSpPr/>
              <p:nvPr/>
            </p:nvSpPr>
            <p:spPr>
              <a:xfrm>
                <a:off x="619094" y="1155593"/>
                <a:ext cx="4288332" cy="73975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𝑩𝒐𝒕𝒕𝒍𝒆𝒏𝒆𝒄𝒌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𝒅𝒊𝒎𝒆𝒏𝒔𝒊𝒐𝒏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𝒂𝒏𝒅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𝒔𝒕𝒂𝒃𝒊𝒍𝒊𝒕𝒚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56D7F783-77BD-1D1D-01B4-68FB56F929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94" y="1155593"/>
                <a:ext cx="4288332" cy="73975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2B55F5-EB36-901E-9BFE-7B3DF851BAEC}"/>
                  </a:ext>
                </a:extLst>
              </p:cNvPr>
              <p:cNvSpPr txBox="1"/>
              <p:nvPr/>
            </p:nvSpPr>
            <p:spPr>
              <a:xfrm>
                <a:off x="8656780" y="1099117"/>
                <a:ext cx="2205183" cy="53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∈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2B55F5-EB36-901E-9BFE-7B3DF851B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780" y="1099117"/>
                <a:ext cx="2205183" cy="534955"/>
              </a:xfrm>
              <a:prstGeom prst="rect">
                <a:avLst/>
              </a:prstGeom>
              <a:blipFill>
                <a:blip r:embed="rId4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A82B737-ABAF-12B4-7C32-C103E883CC5B}"/>
              </a:ext>
            </a:extLst>
          </p:cNvPr>
          <p:cNvSpPr txBox="1">
            <a:spLocks/>
          </p:cNvSpPr>
          <p:nvPr/>
        </p:nvSpPr>
        <p:spPr>
          <a:xfrm>
            <a:off x="5797905" y="1125358"/>
            <a:ext cx="2677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MaxPooling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(axis = 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06AC9-6698-3808-40DB-7FA015D1A6A5}"/>
              </a:ext>
            </a:extLst>
          </p:cNvPr>
          <p:cNvSpPr txBox="1">
            <a:spLocks/>
          </p:cNvSpPr>
          <p:nvPr/>
        </p:nvSpPr>
        <p:spPr>
          <a:xfrm>
            <a:off x="463907" y="2231725"/>
            <a:ext cx="1700560" cy="399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D3258B-6733-C48E-BC65-E05A00602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505" y="1895343"/>
            <a:ext cx="5861132" cy="1804246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3A5492AF-19F0-0E13-BB53-A5B13FA335CA}"/>
              </a:ext>
            </a:extLst>
          </p:cNvPr>
          <p:cNvSpPr/>
          <p:nvPr/>
        </p:nvSpPr>
        <p:spPr>
          <a:xfrm>
            <a:off x="4524320" y="2631318"/>
            <a:ext cx="649564" cy="424398"/>
          </a:xfrm>
          <a:prstGeom prst="frame">
            <a:avLst>
              <a:gd name="adj1" fmla="val 441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DAC5D6-9A9F-0B00-AC87-76786E9C8CA5}"/>
                  </a:ext>
                </a:extLst>
              </p:cNvPr>
              <p:cNvSpPr txBox="1"/>
              <p:nvPr/>
            </p:nvSpPr>
            <p:spPr>
              <a:xfrm>
                <a:off x="8475844" y="1602743"/>
                <a:ext cx="2205183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: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DAC5D6-9A9F-0B00-AC87-76786E9C8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844" y="1602743"/>
                <a:ext cx="2205183" cy="405624"/>
              </a:xfrm>
              <a:prstGeom prst="rect">
                <a:avLst/>
              </a:prstGeom>
              <a:blipFill>
                <a:blip r:embed="rId6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5A967D-5940-F394-D17B-220797CE82AD}"/>
                  </a:ext>
                </a:extLst>
              </p:cNvPr>
              <p:cNvSpPr txBox="1"/>
              <p:nvPr/>
            </p:nvSpPr>
            <p:spPr>
              <a:xfrm>
                <a:off x="349733" y="4519688"/>
                <a:ext cx="6861295" cy="1246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cs typeface="Times New Roman" panose="02020603050405020304" pitchFamily="18" charset="0"/>
                  </a:rPr>
                  <a:t>(a)</a:t>
                </a:r>
                <a14:m>
                  <m:oMath xmlns:m="http://schemas.openxmlformats.org/officeDocument/2006/math">
                    <m:r>
                      <a:rPr lang="en-US" sz="25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,∃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𝜒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𝑖𝑓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500" dirty="0">
                  <a:cs typeface="Times New Roman" panose="02020603050405020304" pitchFamily="18" charset="0"/>
                </a:endParaRPr>
              </a:p>
              <a:p>
                <a:endParaRPr lang="en-US" altLang="ko-KR" sz="25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25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(b)  </a:t>
                </a:r>
                <a14:m>
                  <m:oMath xmlns:m="http://schemas.openxmlformats.org/officeDocument/2006/math">
                    <m:r>
                      <a:rPr lang="en-US" altLang="ko-KR" sz="25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sz="25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5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5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altLang="ko-KR" sz="25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ko-KR" sz="25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ko-KR" sz="25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endParaRPr lang="en-US" altLang="ko-KR" sz="25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5A967D-5940-F394-D17B-220797CE8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33" y="4519688"/>
                <a:ext cx="6861295" cy="1246495"/>
              </a:xfrm>
              <a:prstGeom prst="rect">
                <a:avLst/>
              </a:prstGeom>
              <a:blipFill>
                <a:blip r:embed="rId7"/>
                <a:stretch>
                  <a:fillRect l="-1479" t="-4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33FEFFC-5281-1E45-E5A3-F1FB342D73F0}"/>
              </a:ext>
            </a:extLst>
          </p:cNvPr>
          <p:cNvGrpSpPr/>
          <p:nvPr/>
        </p:nvGrpSpPr>
        <p:grpSpPr>
          <a:xfrm>
            <a:off x="8903736" y="3997036"/>
            <a:ext cx="2262810" cy="1970584"/>
            <a:chOff x="8959153" y="3239050"/>
            <a:chExt cx="2262810" cy="197058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54B002-8011-845F-D266-7430284885A4}"/>
                </a:ext>
              </a:extLst>
            </p:cNvPr>
            <p:cNvSpPr/>
            <p:nvPr/>
          </p:nvSpPr>
          <p:spPr>
            <a:xfrm>
              <a:off x="8959153" y="3239050"/>
              <a:ext cx="360000" cy="36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921FDF-91E7-8F63-AC72-FF35D64FEFC2}"/>
                </a:ext>
              </a:extLst>
            </p:cNvPr>
            <p:cNvSpPr/>
            <p:nvPr/>
          </p:nvSpPr>
          <p:spPr>
            <a:xfrm>
              <a:off x="9593423" y="3239050"/>
              <a:ext cx="360000" cy="36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A1450F8-7670-3C01-82CB-1FE8BE8D307B}"/>
                </a:ext>
              </a:extLst>
            </p:cNvPr>
            <p:cNvSpPr/>
            <p:nvPr/>
          </p:nvSpPr>
          <p:spPr>
            <a:xfrm>
              <a:off x="10227693" y="3239050"/>
              <a:ext cx="360000" cy="36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39665E6-888E-A80E-BE6D-1DBF38BE76BA}"/>
                </a:ext>
              </a:extLst>
            </p:cNvPr>
            <p:cNvSpPr/>
            <p:nvPr/>
          </p:nvSpPr>
          <p:spPr>
            <a:xfrm>
              <a:off x="10861963" y="3239050"/>
              <a:ext cx="360000" cy="36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DC0F77-B05B-0079-04D1-6E62D7B63423}"/>
                </a:ext>
              </a:extLst>
            </p:cNvPr>
            <p:cNvSpPr/>
            <p:nvPr/>
          </p:nvSpPr>
          <p:spPr>
            <a:xfrm>
              <a:off x="8959153" y="3764254"/>
              <a:ext cx="360000" cy="36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CC69089-1693-7C16-7BBA-885DBA8C8B9E}"/>
                </a:ext>
              </a:extLst>
            </p:cNvPr>
            <p:cNvSpPr/>
            <p:nvPr/>
          </p:nvSpPr>
          <p:spPr>
            <a:xfrm>
              <a:off x="9593423" y="3764254"/>
              <a:ext cx="360000" cy="36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109E96A-1C07-F561-3FC7-DB74C498F8D7}"/>
                </a:ext>
              </a:extLst>
            </p:cNvPr>
            <p:cNvSpPr/>
            <p:nvPr/>
          </p:nvSpPr>
          <p:spPr>
            <a:xfrm>
              <a:off x="10227693" y="3764254"/>
              <a:ext cx="360000" cy="36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901A8C1-AED4-C8D1-E3D5-F62DF897EB87}"/>
                </a:ext>
              </a:extLst>
            </p:cNvPr>
            <p:cNvSpPr/>
            <p:nvPr/>
          </p:nvSpPr>
          <p:spPr>
            <a:xfrm>
              <a:off x="10861963" y="3764254"/>
              <a:ext cx="360000" cy="36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3F34E7C-EB1D-8A7B-F296-6A84D8505E6F}"/>
                </a:ext>
              </a:extLst>
            </p:cNvPr>
            <p:cNvSpPr/>
            <p:nvPr/>
          </p:nvSpPr>
          <p:spPr>
            <a:xfrm>
              <a:off x="8959153" y="4324430"/>
              <a:ext cx="360000" cy="36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B00632-576E-AF94-38A2-A78DD8B8D405}"/>
                </a:ext>
              </a:extLst>
            </p:cNvPr>
            <p:cNvSpPr/>
            <p:nvPr/>
          </p:nvSpPr>
          <p:spPr>
            <a:xfrm>
              <a:off x="9593423" y="4324430"/>
              <a:ext cx="360000" cy="36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E7DB8E0-6A0E-A1D6-C2A3-96FBAB01A0C7}"/>
                </a:ext>
              </a:extLst>
            </p:cNvPr>
            <p:cNvSpPr/>
            <p:nvPr/>
          </p:nvSpPr>
          <p:spPr>
            <a:xfrm>
              <a:off x="10227693" y="4324430"/>
              <a:ext cx="360000" cy="36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C2E52CF-8072-7F14-1AB5-249607D3AA45}"/>
                </a:ext>
              </a:extLst>
            </p:cNvPr>
            <p:cNvSpPr/>
            <p:nvPr/>
          </p:nvSpPr>
          <p:spPr>
            <a:xfrm>
              <a:off x="10861963" y="4324430"/>
              <a:ext cx="360000" cy="36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BAABDD3-CBC6-F74F-9A35-852F44D4AF1D}"/>
                </a:ext>
              </a:extLst>
            </p:cNvPr>
            <p:cNvSpPr/>
            <p:nvPr/>
          </p:nvSpPr>
          <p:spPr>
            <a:xfrm>
              <a:off x="8959153" y="4849634"/>
              <a:ext cx="360000" cy="36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2F041CC-E77D-26BF-46E4-4E1EE04AD62F}"/>
                </a:ext>
              </a:extLst>
            </p:cNvPr>
            <p:cNvSpPr/>
            <p:nvPr/>
          </p:nvSpPr>
          <p:spPr>
            <a:xfrm>
              <a:off x="9593423" y="4849634"/>
              <a:ext cx="360000" cy="36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B82153C-058A-3AA2-D0F2-40FD18F33AEE}"/>
                </a:ext>
              </a:extLst>
            </p:cNvPr>
            <p:cNvSpPr/>
            <p:nvPr/>
          </p:nvSpPr>
          <p:spPr>
            <a:xfrm>
              <a:off x="10227693" y="4849634"/>
              <a:ext cx="360000" cy="36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69E1167-BEE0-42CD-D5B0-4EE75AD19347}"/>
                </a:ext>
              </a:extLst>
            </p:cNvPr>
            <p:cNvSpPr/>
            <p:nvPr/>
          </p:nvSpPr>
          <p:spPr>
            <a:xfrm>
              <a:off x="10861963" y="4849634"/>
              <a:ext cx="360000" cy="36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Frame 32">
            <a:extLst>
              <a:ext uri="{FF2B5EF4-FFF2-40B4-BE49-F238E27FC236}">
                <a16:creationId xmlns:a16="http://schemas.microsoft.com/office/drawing/2014/main" id="{83795B38-3D60-DCF9-D8D1-55D8A28CD968}"/>
              </a:ext>
            </a:extLst>
          </p:cNvPr>
          <p:cNvSpPr/>
          <p:nvPr/>
        </p:nvSpPr>
        <p:spPr>
          <a:xfrm>
            <a:off x="8783781" y="3810525"/>
            <a:ext cx="2549238" cy="1189289"/>
          </a:xfrm>
          <a:prstGeom prst="frame">
            <a:avLst>
              <a:gd name="adj1" fmla="val 14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687C7943-F913-9EE8-7C79-C51D2CEF0F24}"/>
              </a:ext>
            </a:extLst>
          </p:cNvPr>
          <p:cNvSpPr/>
          <p:nvPr/>
        </p:nvSpPr>
        <p:spPr>
          <a:xfrm rot="5400000">
            <a:off x="9406407" y="4287596"/>
            <a:ext cx="2549238" cy="1189289"/>
          </a:xfrm>
          <a:prstGeom prst="frame">
            <a:avLst>
              <a:gd name="adj1" fmla="val 14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FFCA9E-09B9-3B6C-C11F-37FC122301AA}"/>
                  </a:ext>
                </a:extLst>
              </p:cNvPr>
              <p:cNvSpPr txBox="1"/>
              <p:nvPr/>
            </p:nvSpPr>
            <p:spPr>
              <a:xfrm>
                <a:off x="9100041" y="3530697"/>
                <a:ext cx="55109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𝑺</m:t>
                      </m:r>
                    </m:oMath>
                  </m:oMathPara>
                </a14:m>
                <a:endParaRPr lang="en-US" sz="25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FFCA9E-09B9-3B6C-C11F-37FC12230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041" y="3530697"/>
                <a:ext cx="551093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F3EC7A0-5275-3926-4631-F5B8F63ACDEB}"/>
                  </a:ext>
                </a:extLst>
              </p:cNvPr>
              <p:cNvSpPr txBox="1"/>
              <p:nvPr/>
            </p:nvSpPr>
            <p:spPr>
              <a:xfrm>
                <a:off x="11056447" y="5322584"/>
                <a:ext cx="55109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𝑺</m:t>
                      </m:r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’</m:t>
                      </m:r>
                    </m:oMath>
                  </m:oMathPara>
                </a14:m>
                <a:endParaRPr lang="en-US" sz="25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F3EC7A0-5275-3926-4631-F5B8F63AC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447" y="5322584"/>
                <a:ext cx="551093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F21D58-6C68-0AAE-F2F4-FC47847FEB39}"/>
                  </a:ext>
                </a:extLst>
              </p:cNvPr>
              <p:cNvSpPr txBox="1"/>
              <p:nvPr/>
            </p:nvSpPr>
            <p:spPr>
              <a:xfrm>
                <a:off x="8201747" y="6198161"/>
                <a:ext cx="2150529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</m:t>
                          </m:r>
                        </m:e>
                      </m:d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</m:t>
                          </m:r>
                          <m: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’</m:t>
                          </m: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F21D58-6C68-0AAE-F2F4-FC47847FE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747" y="6198161"/>
                <a:ext cx="2150529" cy="477054"/>
              </a:xfrm>
              <a:prstGeom prst="rect">
                <a:avLst/>
              </a:prstGeom>
              <a:blipFill>
                <a:blip r:embed="rId10"/>
                <a:stretch>
                  <a:fillRect t="-13158" r="-585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EA0241AF-5AB8-4F70-0BE1-C994B21F27B1}"/>
              </a:ext>
            </a:extLst>
          </p:cNvPr>
          <p:cNvSpPr txBox="1">
            <a:spLocks/>
          </p:cNvSpPr>
          <p:nvPr/>
        </p:nvSpPr>
        <p:spPr>
          <a:xfrm>
            <a:off x="10352276" y="6343371"/>
            <a:ext cx="11892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</a:t>
            </a:r>
          </a:p>
        </p:txBody>
      </p:sp>
    </p:spTree>
    <p:extLst>
      <p:ext uri="{BB962C8B-B14F-4D97-AF65-F5344CB8AC3E}">
        <p14:creationId xmlns:p14="http://schemas.microsoft.com/office/powerpoint/2010/main" val="2169620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FB2A66-F959-5230-2BEC-2317A76A8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5074" y="1447888"/>
            <a:ext cx="3929704" cy="4486241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Task1: 3D Classification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ModelNet40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(12K shapes, 40 classes)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MVCNN: 90.1% (80 views)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VoxNet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85.9% (12 views)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PointNet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89.2% (single view) </a:t>
            </a:r>
          </a:p>
          <a:p>
            <a:pPr algn="l"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On par with SOTA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141× faster than MVCNN</a:t>
            </a:r>
          </a:p>
          <a:p>
            <a:pPr algn="l"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D77530-058B-D458-6968-F1081A21AA70}"/>
              </a:ext>
            </a:extLst>
          </p:cNvPr>
          <p:cNvSpPr txBox="1">
            <a:spLocks/>
          </p:cNvSpPr>
          <p:nvPr/>
        </p:nvSpPr>
        <p:spPr>
          <a:xfrm>
            <a:off x="3445385" y="365609"/>
            <a:ext cx="5301227" cy="5776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65A0EA-3A90-CBD3-0E36-E92F42198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748" y="962829"/>
            <a:ext cx="5532178" cy="3142428"/>
          </a:xfrm>
          <a:prstGeom prst="rect">
            <a:avLst/>
          </a:prstGeom>
        </p:spPr>
      </p:pic>
      <p:pic>
        <p:nvPicPr>
          <p:cNvPr id="13" name="Picture 12" descr="A screenshot of a data sheet&#10;&#10;Description automatically generated">
            <a:extLst>
              <a:ext uri="{FF2B5EF4-FFF2-40B4-BE49-F238E27FC236}">
                <a16:creationId xmlns:a16="http://schemas.microsoft.com/office/drawing/2014/main" id="{3E8D169A-F266-8546-CE85-8E537A496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600" y="4053673"/>
            <a:ext cx="4634473" cy="273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66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3257F8B-FD1F-0542-DD74-54451D997200}"/>
              </a:ext>
            </a:extLst>
          </p:cNvPr>
          <p:cNvSpPr txBox="1"/>
          <p:nvPr/>
        </p:nvSpPr>
        <p:spPr>
          <a:xfrm>
            <a:off x="1166037" y="1154066"/>
            <a:ext cx="973942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CNN Approach for Point Clouds:</a:t>
            </a: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Cloud → Voxelization/Image Projection</a:t>
            </a:r>
          </a:p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with 2 major issues…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0C6C7-2163-37EA-B274-279D97F660E6}"/>
              </a:ext>
            </a:extLst>
          </p:cNvPr>
          <p:cNvSpPr txBox="1"/>
          <p:nvPr/>
        </p:nvSpPr>
        <p:spPr>
          <a:xfrm>
            <a:off x="1736654" y="3636335"/>
            <a:ext cx="42636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Data Explosion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Massive memory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64³ grid = 262K voxels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Computational burden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EB77E4-DDBB-A171-472C-251BC06AECCF}"/>
              </a:ext>
            </a:extLst>
          </p:cNvPr>
          <p:cNvSpPr txBox="1"/>
          <p:nvPr/>
        </p:nvSpPr>
        <p:spPr>
          <a:xfrm>
            <a:off x="6287386" y="3641832"/>
            <a:ext cx="444441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Information Loss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Quantization errors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Loss of fine details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Geometric invariance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66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BD77530-058B-D458-6968-F1081A21AA70}"/>
              </a:ext>
            </a:extLst>
          </p:cNvPr>
          <p:cNvSpPr txBox="1">
            <a:spLocks/>
          </p:cNvSpPr>
          <p:nvPr/>
        </p:nvSpPr>
        <p:spPr>
          <a:xfrm>
            <a:off x="3445385" y="365609"/>
            <a:ext cx="5301227" cy="5776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CB326F0-0407-ADD4-6322-5854DFF112D2}"/>
              </a:ext>
            </a:extLst>
          </p:cNvPr>
          <p:cNvSpPr txBox="1">
            <a:spLocks/>
          </p:cNvSpPr>
          <p:nvPr/>
        </p:nvSpPr>
        <p:spPr>
          <a:xfrm>
            <a:off x="357989" y="1347009"/>
            <a:ext cx="3905867" cy="4163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Task2: Part Segmentation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ShapeNet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Parts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(16K shapes, 50 parts)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 et al.: 81.4%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mIoU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CNN: 79.4%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mIoU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PointNet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83.7%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mIoU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+2.3% improvement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Robust to missing / partial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5430D-549E-55CC-3F6F-28D3C8D11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0" r="2680" b="3979"/>
          <a:stretch/>
        </p:blipFill>
        <p:spPr>
          <a:xfrm>
            <a:off x="3369185" y="2466314"/>
            <a:ext cx="8746615" cy="192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19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BD77530-058B-D458-6968-F1081A21AA70}"/>
              </a:ext>
            </a:extLst>
          </p:cNvPr>
          <p:cNvSpPr txBox="1">
            <a:spLocks/>
          </p:cNvSpPr>
          <p:nvPr/>
        </p:nvSpPr>
        <p:spPr>
          <a:xfrm>
            <a:off x="3445385" y="365609"/>
            <a:ext cx="5301227" cy="5776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6C999EF-9664-0E41-C6A6-6E1CC1409837}"/>
              </a:ext>
            </a:extLst>
          </p:cNvPr>
          <p:cNvSpPr txBox="1">
            <a:spLocks/>
          </p:cNvSpPr>
          <p:nvPr/>
        </p:nvSpPr>
        <p:spPr>
          <a:xfrm>
            <a:off x="436521" y="1447887"/>
            <a:ext cx="3891533" cy="44862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Task3: Scene Segmentation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Stanford 3D Indoor Scenes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(271 rooms, 13 classes)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Baseline: 20.1%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mIoU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PointNet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47.7%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mIoU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137% relative improvement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Unified architecture for all tasks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76880-B006-0BEC-4E88-32677D1D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89" y="2257480"/>
            <a:ext cx="7600590" cy="234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6F069D-A581-0C18-82B0-E164248B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1" t="2916" r="5630" b="-517"/>
          <a:stretch/>
        </p:blipFill>
        <p:spPr>
          <a:xfrm>
            <a:off x="787664" y="1581573"/>
            <a:ext cx="5096529" cy="4006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C22B27-A6E5-869C-4BFC-38B9D7F155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85"/>
          <a:stretch/>
        </p:blipFill>
        <p:spPr>
          <a:xfrm>
            <a:off x="6299200" y="1581574"/>
            <a:ext cx="5096529" cy="4006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B4404D-29BF-3E2C-862C-0C59BD1951FA}"/>
              </a:ext>
            </a:extLst>
          </p:cNvPr>
          <p:cNvSpPr txBox="1"/>
          <p:nvPr/>
        </p:nvSpPr>
        <p:spPr>
          <a:xfrm>
            <a:off x="6359201" y="855427"/>
            <a:ext cx="49765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Voxel Grids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1DE4F-6058-F750-C3D3-3229CC44B641}"/>
              </a:ext>
            </a:extLst>
          </p:cNvPr>
          <p:cNvSpPr txBox="1"/>
          <p:nvPr/>
        </p:nvSpPr>
        <p:spPr>
          <a:xfrm>
            <a:off x="1695327" y="855427"/>
            <a:ext cx="3281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Cloud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3C1204-9306-90A4-AFE0-96F32B252B95}"/>
              </a:ext>
            </a:extLst>
          </p:cNvPr>
          <p:cNvCxnSpPr>
            <a:cxnSpLocks/>
          </p:cNvCxnSpPr>
          <p:nvPr/>
        </p:nvCxnSpPr>
        <p:spPr>
          <a:xfrm>
            <a:off x="5483858" y="1147483"/>
            <a:ext cx="1296000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04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5A5EDE-C1F2-BE1F-BFB4-03D37D65C650}"/>
              </a:ext>
            </a:extLst>
          </p:cNvPr>
          <p:cNvSpPr txBox="1"/>
          <p:nvPr/>
        </p:nvSpPr>
        <p:spPr>
          <a:xfrm>
            <a:off x="6011169" y="445391"/>
            <a:ext cx="56073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Collections of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234BC-93E6-66A6-F5EF-A8D2B44DF703}"/>
              </a:ext>
            </a:extLst>
          </p:cNvPr>
          <p:cNvSpPr txBox="1"/>
          <p:nvPr/>
        </p:nvSpPr>
        <p:spPr>
          <a:xfrm>
            <a:off x="484269" y="438275"/>
            <a:ext cx="56073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Cloud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8B2BC-0C5C-D364-0B17-30AF7152E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81" y="1194860"/>
            <a:ext cx="4035769" cy="5090159"/>
          </a:xfrm>
          <a:prstGeom prst="rect">
            <a:avLst/>
          </a:prstGeom>
        </p:spPr>
      </p:pic>
      <p:pic>
        <p:nvPicPr>
          <p:cNvPr id="11" name="Picture 10" descr="A stone structure with columns&#10;&#10;Description automatically generated">
            <a:extLst>
              <a:ext uri="{FF2B5EF4-FFF2-40B4-BE49-F238E27FC236}">
                <a16:creationId xmlns:a16="http://schemas.microsoft.com/office/drawing/2014/main" id="{57A41638-4ABD-8E58-BD41-6A0AAB937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564" y="1195497"/>
            <a:ext cx="1116805" cy="1489073"/>
          </a:xfrm>
          <a:prstGeom prst="rect">
            <a:avLst/>
          </a:prstGeom>
        </p:spPr>
      </p:pic>
      <p:pic>
        <p:nvPicPr>
          <p:cNvPr id="13" name="Picture 12" descr="A stone structure with columns&#10;&#10;Description automatically generated">
            <a:extLst>
              <a:ext uri="{FF2B5EF4-FFF2-40B4-BE49-F238E27FC236}">
                <a16:creationId xmlns:a16="http://schemas.microsoft.com/office/drawing/2014/main" id="{BFA0DAAA-F045-B5CC-D8B0-7C9E8092F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563" y="1195497"/>
            <a:ext cx="1114932" cy="1486577"/>
          </a:xfrm>
          <a:prstGeom prst="rect">
            <a:avLst/>
          </a:prstGeom>
        </p:spPr>
      </p:pic>
      <p:pic>
        <p:nvPicPr>
          <p:cNvPr id="15" name="Picture 14" descr="A wooden structure made of wood&#10;&#10;Description automatically generated">
            <a:extLst>
              <a:ext uri="{FF2B5EF4-FFF2-40B4-BE49-F238E27FC236}">
                <a16:creationId xmlns:a16="http://schemas.microsoft.com/office/drawing/2014/main" id="{1AAFED78-BC7D-DD00-4E0A-390C9BEAF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6008" y="1195498"/>
            <a:ext cx="1114932" cy="1486577"/>
          </a:xfrm>
          <a:prstGeom prst="rect">
            <a:avLst/>
          </a:prstGeom>
        </p:spPr>
      </p:pic>
      <p:pic>
        <p:nvPicPr>
          <p:cNvPr id="17" name="Picture 16" descr="A stone structure with columns&#10;&#10;Description automatically generated">
            <a:extLst>
              <a:ext uri="{FF2B5EF4-FFF2-40B4-BE49-F238E27FC236}">
                <a16:creationId xmlns:a16="http://schemas.microsoft.com/office/drawing/2014/main" id="{6C3877B6-F4FC-913E-A110-1C6C17C9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118" y="2987771"/>
            <a:ext cx="1114931" cy="14865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2F5F4E-F391-7CEF-C255-64899BA33E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4564" y="2984363"/>
            <a:ext cx="1114931" cy="1486575"/>
          </a:xfrm>
          <a:prstGeom prst="rect">
            <a:avLst/>
          </a:prstGeom>
        </p:spPr>
      </p:pic>
      <p:pic>
        <p:nvPicPr>
          <p:cNvPr id="21" name="Picture 20" descr="A stone structure with columns&#10;&#10;Description automatically generated">
            <a:extLst>
              <a:ext uri="{FF2B5EF4-FFF2-40B4-BE49-F238E27FC236}">
                <a16:creationId xmlns:a16="http://schemas.microsoft.com/office/drawing/2014/main" id="{F0D8F857-E738-C0A0-FA13-3D41D3906D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894" y="2980954"/>
            <a:ext cx="1120552" cy="1494070"/>
          </a:xfrm>
          <a:prstGeom prst="rect">
            <a:avLst/>
          </a:prstGeom>
        </p:spPr>
      </p:pic>
      <p:pic>
        <p:nvPicPr>
          <p:cNvPr id="23" name="Picture 22" descr="A small stone statue on a black surface&#10;&#10;Description automatically generated">
            <a:extLst>
              <a:ext uri="{FF2B5EF4-FFF2-40B4-BE49-F238E27FC236}">
                <a16:creationId xmlns:a16="http://schemas.microsoft.com/office/drawing/2014/main" id="{B4E85674-9302-FB52-3D64-9D15BC9470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0564" y="4773227"/>
            <a:ext cx="1120552" cy="1494070"/>
          </a:xfrm>
          <a:prstGeom prst="rect">
            <a:avLst/>
          </a:prstGeom>
        </p:spPr>
      </p:pic>
      <p:pic>
        <p:nvPicPr>
          <p:cNvPr id="25" name="Picture 24" descr="A statue of a building&#10;&#10;Description automatically generated">
            <a:extLst>
              <a:ext uri="{FF2B5EF4-FFF2-40B4-BE49-F238E27FC236}">
                <a16:creationId xmlns:a16="http://schemas.microsoft.com/office/drawing/2014/main" id="{3679796C-4D22-ED2C-0D73-D0D3E2B3A3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1778" y="4766410"/>
            <a:ext cx="1126174" cy="1501566"/>
          </a:xfrm>
          <a:prstGeom prst="rect">
            <a:avLst/>
          </a:prstGeom>
        </p:spPr>
      </p:pic>
      <p:pic>
        <p:nvPicPr>
          <p:cNvPr id="27" name="Picture 26" descr="A small wooden structure with columns&#10;&#10;Description automatically generated">
            <a:extLst>
              <a:ext uri="{FF2B5EF4-FFF2-40B4-BE49-F238E27FC236}">
                <a16:creationId xmlns:a16="http://schemas.microsoft.com/office/drawing/2014/main" id="{8193CEB4-1C74-15BC-98CA-D0F02F5CF0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76427" y="4783453"/>
            <a:ext cx="1126174" cy="150156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6E0CF4-6768-F597-52F8-7F2C41EE97DC}"/>
              </a:ext>
            </a:extLst>
          </p:cNvPr>
          <p:cNvCxnSpPr>
            <a:cxnSpLocks/>
          </p:cNvCxnSpPr>
          <p:nvPr/>
        </p:nvCxnSpPr>
        <p:spPr>
          <a:xfrm>
            <a:off x="5287921" y="717176"/>
            <a:ext cx="1296000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523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9C5118-55EE-7980-005C-C2D73C66E55E}"/>
              </a:ext>
            </a:extLst>
          </p:cNvPr>
          <p:cNvSpPr txBox="1"/>
          <p:nvPr/>
        </p:nvSpPr>
        <p:spPr>
          <a:xfrm>
            <a:off x="3051544" y="1726156"/>
            <a:ext cx="61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F1A238-92BB-5050-6B11-B5C48E96C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74" y="353962"/>
            <a:ext cx="8009451" cy="717139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PointNet</a:t>
            </a:r>
            <a:r>
              <a:rPr lang="zh-CN" alt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4315B4-70C7-4D3C-7AE7-2022FB12D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" y="1339150"/>
            <a:ext cx="12192000" cy="2798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79C453-1900-55DF-9007-26E9AEFFD678}"/>
              </a:ext>
            </a:extLst>
          </p:cNvPr>
          <p:cNvSpPr txBox="1"/>
          <p:nvPr/>
        </p:nvSpPr>
        <p:spPr>
          <a:xfrm>
            <a:off x="982741" y="4523671"/>
            <a:ext cx="103999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ideas:</a:t>
            </a:r>
          </a:p>
          <a:p>
            <a:pPr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Point-wise: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Shared MLP for each point</a:t>
            </a:r>
          </a:p>
          <a:p>
            <a:pPr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Order-free: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Max pooling makes the model permutation invariant</a:t>
            </a:r>
          </a:p>
          <a:p>
            <a:pPr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Geometry-aware: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T-Net learns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cloud alignment automatically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8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36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EFD12-8096-12E5-7A5E-64247EB2F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0" y="1517302"/>
            <a:ext cx="1131865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features were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handcrafted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specific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are either: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Intrinsic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(shape-based, rotation-invariant)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Extrinsic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(coordinate-based, change with rotation)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divided into: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features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(neighborhood shape)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features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(overall object shape)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it’s hard to find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feature combination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each task.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PointNet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learns features directly from raw points, without handcrafting.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8D0A6F-7623-6059-C7ED-2E3D2F90DA80}"/>
              </a:ext>
            </a:extLst>
          </p:cNvPr>
          <p:cNvSpPr txBox="1">
            <a:spLocks/>
          </p:cNvSpPr>
          <p:nvPr/>
        </p:nvSpPr>
        <p:spPr>
          <a:xfrm>
            <a:off x="3887694" y="398348"/>
            <a:ext cx="4640602" cy="717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Cloud Features</a:t>
            </a:r>
          </a:p>
        </p:txBody>
      </p:sp>
    </p:spTree>
    <p:extLst>
      <p:ext uri="{BB962C8B-B14F-4D97-AF65-F5344CB8AC3E}">
        <p14:creationId xmlns:p14="http://schemas.microsoft.com/office/powerpoint/2010/main" val="3097377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2D60D47-AF96-478D-399F-E4D2A24D2BEF}"/>
              </a:ext>
            </a:extLst>
          </p:cNvPr>
          <p:cNvSpPr txBox="1">
            <a:spLocks/>
          </p:cNvSpPr>
          <p:nvPr/>
        </p:nvSpPr>
        <p:spPr>
          <a:xfrm>
            <a:off x="3397326" y="353007"/>
            <a:ext cx="5397347" cy="717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on 3D Data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D4B381B-12DC-AE3D-4C88-95F290C8C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333144"/>
              </p:ext>
            </p:extLst>
          </p:nvPr>
        </p:nvGraphicFramePr>
        <p:xfrm>
          <a:off x="60364" y="1308536"/>
          <a:ext cx="12071272" cy="510186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6670">
                  <a:extLst>
                    <a:ext uri="{9D8B030D-6E8A-4147-A177-3AD203B41FA5}">
                      <a16:colId xmlns:a16="http://schemas.microsoft.com/office/drawing/2014/main" val="1833623511"/>
                    </a:ext>
                  </a:extLst>
                </a:gridCol>
                <a:gridCol w="2293421">
                  <a:extLst>
                    <a:ext uri="{9D8B030D-6E8A-4147-A177-3AD203B41FA5}">
                      <a16:colId xmlns:a16="http://schemas.microsoft.com/office/drawing/2014/main" val="2169792708"/>
                    </a:ext>
                  </a:extLst>
                </a:gridCol>
                <a:gridCol w="2094342">
                  <a:extLst>
                    <a:ext uri="{9D8B030D-6E8A-4147-A177-3AD203B41FA5}">
                      <a16:colId xmlns:a16="http://schemas.microsoft.com/office/drawing/2014/main" val="739966818"/>
                    </a:ext>
                  </a:extLst>
                </a:gridCol>
                <a:gridCol w="2269043">
                  <a:extLst>
                    <a:ext uri="{9D8B030D-6E8A-4147-A177-3AD203B41FA5}">
                      <a16:colId xmlns:a16="http://schemas.microsoft.com/office/drawing/2014/main" val="1385139984"/>
                    </a:ext>
                  </a:extLst>
                </a:gridCol>
                <a:gridCol w="2732830">
                  <a:extLst>
                    <a:ext uri="{9D8B030D-6E8A-4147-A177-3AD203B41FA5}">
                      <a16:colId xmlns:a16="http://schemas.microsoft.com/office/drawing/2014/main" val="2277541202"/>
                    </a:ext>
                  </a:extLst>
                </a:gridCol>
                <a:gridCol w="1234966">
                  <a:extLst>
                    <a:ext uri="{9D8B030D-6E8A-4147-A177-3AD203B41FA5}">
                      <a16:colId xmlns:a16="http://schemas.microsoft.com/office/drawing/2014/main" val="3558317102"/>
                    </a:ext>
                  </a:extLst>
                </a:gridCol>
              </a:tblGrid>
              <a:tr h="74128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Approach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Papers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414984077"/>
                  </a:ext>
                </a:extLst>
              </a:tr>
              <a:tr h="102733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Volumetric CNN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3DShapeNets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</a:t>
                      </a:r>
                      <a:r>
                        <a:rPr lang="en-US" sz="1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VoxNet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FPNN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Voxelize</a:t>
                      </a: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→ 3D Conv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Mature 3D conv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Structured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Resolution limited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Memory intensive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Sparse but dense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77-86%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55334336"/>
                  </a:ext>
                </a:extLst>
              </a:tr>
              <a:tr h="127858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Multi-view CNN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MVCNN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</a:t>
                      </a:r>
                      <a:r>
                        <a:rPr lang="en-US" sz="1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Vol+MV</a:t>
                      </a:r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Render → 2D Conv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Leverage 2D CNNs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Best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CN" alt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Rendering overhead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View selection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Hard to extend to segmentation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90.1%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57592733"/>
                  </a:ext>
                </a:extLst>
              </a:tr>
              <a:tr h="102733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Spectral CNN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Spectral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Geodesic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Graph conv on mesh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Geometric 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Only manifold meshes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Organic shapes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189907677"/>
                  </a:ext>
                </a:extLst>
              </a:tr>
              <a:tr h="102733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Feature-based DNN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3D Deep Shape Descriptor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3D Mesh Labeling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 → MLP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Simple pipeline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Handcrafted features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Not end-to-end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Lower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69787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5390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EB93E-10C4-0602-62CD-1A79EAB87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634" y="2285206"/>
            <a:ext cx="10670627" cy="2287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clouds 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unordered sets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rarely studied in deep learning.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work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Vinyals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al.) handles general sets but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geometry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PointNet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first to handle unordered geometric point sets.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519B82-E4CE-CFA8-6A6C-8C5E1CE772E5}"/>
              </a:ext>
            </a:extLst>
          </p:cNvPr>
          <p:cNvSpPr txBox="1">
            <a:spLocks/>
          </p:cNvSpPr>
          <p:nvPr/>
        </p:nvSpPr>
        <p:spPr>
          <a:xfrm>
            <a:off x="2986180" y="581643"/>
            <a:ext cx="6219640" cy="7348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on Unordered Sets</a:t>
            </a:r>
          </a:p>
        </p:txBody>
      </p:sp>
    </p:spTree>
    <p:extLst>
      <p:ext uri="{BB962C8B-B14F-4D97-AF65-F5344CB8AC3E}">
        <p14:creationId xmlns:p14="http://schemas.microsoft.com/office/powerpoint/2010/main" val="1858633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6A9BF-6D64-8053-9E20-1E240A16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70" y="219563"/>
            <a:ext cx="5611735" cy="62337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7250BD0-81E1-2A7B-8182-F5848F11B132}"/>
              </a:ext>
            </a:extLst>
          </p:cNvPr>
          <p:cNvSpPr/>
          <p:nvPr/>
        </p:nvSpPr>
        <p:spPr>
          <a:xfrm>
            <a:off x="870230" y="1253403"/>
            <a:ext cx="5611735" cy="1033167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oint cloud segmentation with PointNet">
            <a:extLst>
              <a:ext uri="{FF2B5EF4-FFF2-40B4-BE49-F238E27FC236}">
                <a16:creationId xmlns:a16="http://schemas.microsoft.com/office/drawing/2014/main" id="{3333A6DA-370D-06DD-0EE4-7F4D34E60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0785" y="219563"/>
            <a:ext cx="3081573" cy="306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B4F265-3408-E755-F9BC-21AA6CB69A0E}"/>
              </a:ext>
            </a:extLst>
          </p:cNvPr>
          <p:cNvSpPr txBox="1">
            <a:spLocks/>
          </p:cNvSpPr>
          <p:nvPr/>
        </p:nvSpPr>
        <p:spPr>
          <a:xfrm>
            <a:off x="3127464" y="1342713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Cloud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89C5871-07F2-0117-4C61-E0B132DFAE97}"/>
              </a:ext>
            </a:extLst>
          </p:cNvPr>
          <p:cNvSpPr/>
          <p:nvPr/>
        </p:nvSpPr>
        <p:spPr>
          <a:xfrm>
            <a:off x="2651421" y="3067579"/>
            <a:ext cx="1862763" cy="710573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PointNet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9D7F5DF-C73D-D743-B4D0-2312E2625E18}"/>
              </a:ext>
            </a:extLst>
          </p:cNvPr>
          <p:cNvSpPr/>
          <p:nvPr/>
        </p:nvSpPr>
        <p:spPr>
          <a:xfrm>
            <a:off x="870230" y="4530380"/>
            <a:ext cx="2544314" cy="1033167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(k x 1)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3089E93-411C-8EB1-8B2F-6990DA240579}"/>
              </a:ext>
            </a:extLst>
          </p:cNvPr>
          <p:cNvSpPr/>
          <p:nvPr/>
        </p:nvSpPr>
        <p:spPr>
          <a:xfrm>
            <a:off x="3937651" y="4533849"/>
            <a:ext cx="2544314" cy="1033167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Segmentation</a:t>
            </a:r>
          </a:p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/Semantic Segmentation</a:t>
            </a:r>
          </a:p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 x m)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870C2B-1F0F-F3B1-3425-D8F779C1D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627" y="3638834"/>
            <a:ext cx="4925275" cy="2025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003B5B6-7BF4-9453-02F2-8309F50C2E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8160" y="1752645"/>
                <a:ext cx="5895874" cy="4654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…,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003B5B6-7BF4-9453-02F2-8309F50C2E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8160" y="1752645"/>
                <a:ext cx="5895874" cy="465469"/>
              </a:xfrm>
              <a:blipFill>
                <a:blip r:embed="rId4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>
            <a:extLst>
              <a:ext uri="{FF2B5EF4-FFF2-40B4-BE49-F238E27FC236}">
                <a16:creationId xmlns:a16="http://schemas.microsoft.com/office/drawing/2014/main" id="{8CADCF48-9BE6-191E-4D08-AA56A36262CC}"/>
              </a:ext>
            </a:extLst>
          </p:cNvPr>
          <p:cNvSpPr/>
          <p:nvPr/>
        </p:nvSpPr>
        <p:spPr>
          <a:xfrm>
            <a:off x="3414544" y="2438400"/>
            <a:ext cx="316628" cy="44143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D16AEA5C-7E3C-8A23-AF70-02F9711F5FB2}"/>
              </a:ext>
            </a:extLst>
          </p:cNvPr>
          <p:cNvSpPr/>
          <p:nvPr/>
        </p:nvSpPr>
        <p:spPr>
          <a:xfrm>
            <a:off x="1984073" y="3933549"/>
            <a:ext cx="316628" cy="44143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E83C536-FC5E-2197-B892-FE4283EFAC01}"/>
              </a:ext>
            </a:extLst>
          </p:cNvPr>
          <p:cNvSpPr/>
          <p:nvPr/>
        </p:nvSpPr>
        <p:spPr>
          <a:xfrm>
            <a:off x="5051494" y="3933549"/>
            <a:ext cx="316628" cy="44143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03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1388</TotalTime>
  <Words>1046</Words>
  <Application>Microsoft Macintosh PowerPoint</Application>
  <PresentationFormat>Widescreen</PresentationFormat>
  <Paragraphs>221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Times New Roman</vt:lpstr>
      <vt:lpstr>Office Theme</vt:lpstr>
      <vt:lpstr>What is Point Cloud?</vt:lpstr>
      <vt:lpstr>PowerPoint Presentation</vt:lpstr>
      <vt:lpstr>PowerPoint Presentation</vt:lpstr>
      <vt:lpstr>PowerPoint Presentation</vt:lpstr>
      <vt:lpstr>PointNet Architecture</vt:lpstr>
      <vt:lpstr>PowerPoint Presentation</vt:lpstr>
      <vt:lpstr>PowerPoint Presentation</vt:lpstr>
      <vt:lpstr>PowerPoint Presentation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E3676</dc:creator>
  <cp:lastModifiedBy>E3676</cp:lastModifiedBy>
  <cp:revision>13</cp:revision>
  <dcterms:created xsi:type="dcterms:W3CDTF">2025-11-17T01:42:32Z</dcterms:created>
  <dcterms:modified xsi:type="dcterms:W3CDTF">2025-11-24T02:10:37Z</dcterms:modified>
</cp:coreProperties>
</file>